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24"/>
  </p:notesMasterIdLst>
  <p:sldIdLst>
    <p:sldId id="257" r:id="rId2"/>
    <p:sldId id="311" r:id="rId3"/>
    <p:sldId id="312" r:id="rId4"/>
    <p:sldId id="258" r:id="rId5"/>
    <p:sldId id="307" r:id="rId6"/>
    <p:sldId id="305" r:id="rId7"/>
    <p:sldId id="309" r:id="rId8"/>
    <p:sldId id="308" r:id="rId9"/>
    <p:sldId id="298" r:id="rId10"/>
    <p:sldId id="306" r:id="rId11"/>
    <p:sldId id="304" r:id="rId12"/>
    <p:sldId id="303" r:id="rId13"/>
    <p:sldId id="302" r:id="rId14"/>
    <p:sldId id="310" r:id="rId15"/>
    <p:sldId id="301" r:id="rId16"/>
    <p:sldId id="299" r:id="rId17"/>
    <p:sldId id="315" r:id="rId18"/>
    <p:sldId id="300" r:id="rId19"/>
    <p:sldId id="297" r:id="rId20"/>
    <p:sldId id="296" r:id="rId21"/>
    <p:sldId id="295" r:id="rId22"/>
    <p:sldId id="29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SON THOMAS" initials="JT" lastIdx="1" clrIdx="0">
    <p:extLst>
      <p:ext uri="{19B8F6BF-5375-455C-9EA6-DF929625EA0E}">
        <p15:presenceInfo xmlns:p15="http://schemas.microsoft.com/office/powerpoint/2012/main" userId="S::JTHOMAS6580@smail.pcd.edu::0ed59da4-191b-4994-a0a1-7c76ed7b95f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FF"/>
    <a:srgbClr val="6699FF"/>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6357" autoAdjust="0"/>
  </p:normalViewPr>
  <p:slideViewPr>
    <p:cSldViewPr snapToGrid="0">
      <p:cViewPr varScale="1">
        <p:scale>
          <a:sx n="87" d="100"/>
          <a:sy n="87" d="100"/>
        </p:scale>
        <p:origin x="480" y="67"/>
      </p:cViewPr>
      <p:guideLst/>
    </p:cSldViewPr>
  </p:slideViewPr>
  <p:outlineViewPr>
    <p:cViewPr>
      <p:scale>
        <a:sx n="33" d="100"/>
        <a:sy n="33" d="100"/>
      </p:scale>
      <p:origin x="0" y="-414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ve McCollum" userId="0b0f28e69340897f" providerId="LiveId" clId="{A6B7E9A6-6CE6-404B-A04D-75E6A3F806A9}"/>
    <pc:docChg chg="modShowInfo">
      <pc:chgData name="Steve McCollum" userId="0b0f28e69340897f" providerId="LiveId" clId="{A6B7E9A6-6CE6-404B-A04D-75E6A3F806A9}" dt="2021-03-21T02:02:31.127" v="0" actId="2744"/>
      <pc:docMkLst>
        <pc:docMk/>
      </pc:docMkLst>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D74FE3-9709-43A0-824D-90461DAE2046}" type="datetimeFigureOut">
              <a:rPr lang="en-US" smtClean="0"/>
              <a:t>3/20/2021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B47798-9985-46BF-9C7D-FC5D26D8F5F7}" type="slidenum">
              <a:rPr lang="en-US" smtClean="0"/>
              <a:t>‹#›</a:t>
            </a:fld>
            <a:endParaRPr lang="en-US"/>
          </a:p>
        </p:txBody>
      </p:sp>
    </p:spTree>
    <p:extLst>
      <p:ext uri="{BB962C8B-B14F-4D97-AF65-F5344CB8AC3E}">
        <p14:creationId xmlns:p14="http://schemas.microsoft.com/office/powerpoint/2010/main" val="2579214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3/20/2021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3567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3/20/2021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9242091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3/20/2021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167451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3/20/2021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98467303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3/20/2021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3861586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2D6E202-B606-4609-B914-27C9371A1F6D}" type="datetime1">
              <a:rPr lang="en-US" smtClean="0"/>
              <a:t>3/20/2021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7999696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2D6E202-B606-4609-B914-27C9371A1F6D}" type="datetime1">
              <a:rPr lang="en-US" smtClean="0"/>
              <a:t>3/20/2021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0298769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3/20/2021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807746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3/20/2021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1299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BE1D723-8F53-4F53-90B0-1982A396982E}" type="datetime1">
              <a:rPr lang="en-US" smtClean="0"/>
              <a:t>3/20/2021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16981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3/20/2021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14491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3/20/2021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73595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3/20/2021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2204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1775B394-D9F9-4F0C-B15D-605F45CB9E9F}" type="datetime1">
              <a:rPr lang="en-US" smtClean="0"/>
              <a:t>3/20/2021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01407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9667345-2558-425A-8533-9BFDBCE15005}" type="datetime1">
              <a:rPr lang="en-US" smtClean="0"/>
              <a:t>3/20/2021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64457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92BEA474-078D-4E9B-9B14-09A87B19DC46}" type="datetime1">
              <a:rPr lang="en-US" smtClean="0"/>
              <a:t>3/20/2021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35767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3/20/2021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4796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2D6E202-B606-4609-B914-27C9371A1F6D}" type="datetime1">
              <a:rPr lang="en-US" smtClean="0"/>
              <a:t>3/20/2021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597647535"/>
      </p:ext>
    </p:extLst>
  </p:cSld>
  <p:clrMap bg1="dk1" tx1="lt1" bg2="dk2" tx2="lt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 id="2147483795" r:id="rId15"/>
    <p:sldLayoutId id="2147483796" r:id="rId16"/>
    <p:sldLayoutId id="2147483797"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6.svg"/><Relationship Id="rId2" Type="http://schemas.openxmlformats.org/officeDocument/2006/relationships/image" Target="../media/image2.png"/><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5.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title"/>
          </p:nvPr>
        </p:nvSpPr>
        <p:spPr>
          <a:xfrm>
            <a:off x="5282382" y="1454964"/>
            <a:ext cx="6261917" cy="3308840"/>
          </a:xfrm>
        </p:spPr>
        <p:txBody>
          <a:bodyPr vert="horz" lIns="91440" tIns="45720" rIns="91440" bIns="45720" rtlCol="0" anchor="b">
            <a:normAutofit fontScale="90000"/>
          </a:bodyPr>
          <a:lstStyle/>
          <a:p>
            <a:r>
              <a:rPr lang="en-US" sz="6700" b="1" dirty="0"/>
              <a:t>CIS 280 System Analysis &amp; Design</a:t>
            </a:r>
          </a:p>
        </p:txBody>
      </p:sp>
      <p:sp>
        <p:nvSpPr>
          <p:cNvPr id="3" name="Subtitle 2">
            <a:extLst>
              <a:ext uri="{FF2B5EF4-FFF2-40B4-BE49-F238E27FC236}">
                <a16:creationId xmlns:a16="http://schemas.microsoft.com/office/drawing/2014/main" id="{A8E9CFF2-3777-4FF4-A759-8491175B0B7C}"/>
              </a:ext>
            </a:extLst>
          </p:cNvPr>
          <p:cNvSpPr>
            <a:spLocks noGrp="1"/>
          </p:cNvSpPr>
          <p:nvPr>
            <p:ph sz="half" idx="1"/>
          </p:nvPr>
        </p:nvSpPr>
        <p:spPr>
          <a:xfrm>
            <a:off x="5282382" y="4763803"/>
            <a:ext cx="6261917" cy="1464378"/>
          </a:xfrm>
        </p:spPr>
        <p:txBody>
          <a:bodyPr vert="horz" lIns="91440" tIns="45720" rIns="91440" bIns="45720" rtlCol="0" anchor="t">
            <a:normAutofit/>
          </a:bodyPr>
          <a:lstStyle/>
          <a:p>
            <a:pPr marL="0" indent="0">
              <a:buNone/>
            </a:pPr>
            <a:r>
              <a:rPr lang="en-US" sz="2000" cap="all" dirty="0">
                <a:solidFill>
                  <a:schemeClr val="bg2">
                    <a:lumMod val="40000"/>
                    <a:lumOff val="60000"/>
                  </a:schemeClr>
                </a:solidFill>
              </a:rPr>
              <a:t>Team 5: Andrea, Jason, Steve </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3">
            <a:extLst>
              <a:ext uri="{28A0092B-C50C-407E-A947-70E740481C1C}">
                <a14:useLocalDpi xmlns:a14="http://schemas.microsoft.com/office/drawing/2010/main" val="0"/>
              </a:ext>
            </a:extLst>
          </a:blip>
          <a:srcRect r="-3" b="117"/>
          <a:stretch/>
        </p:blipFill>
        <p:spPr>
          <a:xfrm>
            <a:off x="-1" y="10"/>
            <a:ext cx="4634681" cy="6857990"/>
          </a:xfrm>
          <a:prstGeom prst="rect">
            <a:avLst/>
          </a:prstGeom>
          <a:noFill/>
        </p:spPr>
      </p:pic>
    </p:spTree>
    <p:extLst>
      <p:ext uri="{BB962C8B-B14F-4D97-AF65-F5344CB8AC3E}">
        <p14:creationId xmlns:p14="http://schemas.microsoft.com/office/powerpoint/2010/main" val="4043737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393638" y="402476"/>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FACT FINDING</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2200454" y="4758968"/>
            <a:ext cx="7951529" cy="1800094"/>
          </a:xfrm>
          <a:solidFill>
            <a:schemeClr val="tx1"/>
          </a:solidFill>
        </p:spPr>
        <p:txBody>
          <a:bodyPr>
            <a:normAutofit lnSpcReduction="10000"/>
          </a:bodyPr>
          <a:lstStyle/>
          <a:p>
            <a:pPr marL="0" indent="0">
              <a:buNone/>
            </a:pPr>
            <a:r>
              <a:rPr lang="en-US" sz="1400" b="1" dirty="0">
                <a:solidFill>
                  <a:schemeClr val="bg1"/>
                </a:solidFill>
              </a:rPr>
              <a:t>KEY CONCEPTS FROM THIS ANALYSIS</a:t>
            </a:r>
            <a:r>
              <a:rPr lang="en-US" dirty="0">
                <a:solidFill>
                  <a:schemeClr val="bg1"/>
                </a:solidFill>
              </a:rPr>
              <a:t>:</a:t>
            </a:r>
          </a:p>
          <a:p>
            <a:pPr marL="0" indent="0">
              <a:buNone/>
            </a:pPr>
            <a:r>
              <a:rPr lang="en-US" sz="1200" dirty="0">
                <a:solidFill>
                  <a:schemeClr val="bg1"/>
                </a:solidFill>
              </a:rPr>
              <a:t>-Input from key stakeholders provides a much better understanding of what the needs of the user/system are. </a:t>
            </a:r>
          </a:p>
          <a:p>
            <a:pPr marL="0" indent="0">
              <a:buNone/>
            </a:pPr>
            <a:r>
              <a:rPr lang="en-US" sz="1200" dirty="0">
                <a:solidFill>
                  <a:schemeClr val="bg1"/>
                </a:solidFill>
              </a:rPr>
              <a:t>-Key techniques such as interviews and surveys were critical in ascertaining this info.</a:t>
            </a:r>
          </a:p>
          <a:p>
            <a:pPr marL="0" indent="0">
              <a:buNone/>
            </a:pPr>
            <a:r>
              <a:rPr lang="en-US" sz="1200" dirty="0">
                <a:solidFill>
                  <a:schemeClr val="bg1"/>
                </a:solidFill>
              </a:rPr>
              <a:t>-Without taking the time during the preliminary stages of the project, we would have had to trace back and end up reworking a significant portion of the project to include the requirements as per SME’s and Stakeholders. </a:t>
            </a:r>
          </a:p>
          <a:p>
            <a:pPr marL="0" indent="0">
              <a:buNone/>
            </a:pPr>
            <a:endParaRPr lang="en-US" sz="1000" dirty="0">
              <a:solidFill>
                <a:schemeClr val="bg1"/>
              </a:solidFill>
            </a:endParaRPr>
          </a:p>
        </p:txBody>
      </p:sp>
      <p:sp>
        <p:nvSpPr>
          <p:cNvPr id="18" name="Content Placeholder 2">
            <a:extLst>
              <a:ext uri="{FF2B5EF4-FFF2-40B4-BE49-F238E27FC236}">
                <a16:creationId xmlns:a16="http://schemas.microsoft.com/office/drawing/2014/main" id="{79612C7F-25FF-49A7-BA12-F361DBFE5209}"/>
              </a:ext>
            </a:extLst>
          </p:cNvPr>
          <p:cNvSpPr>
            <a:spLocks noGrp="1"/>
          </p:cNvSpPr>
          <p:nvPr>
            <p:ph sz="half" idx="1"/>
          </p:nvPr>
        </p:nvSpPr>
        <p:spPr>
          <a:xfrm>
            <a:off x="2200455" y="1146175"/>
            <a:ext cx="7791092" cy="3491139"/>
          </a:xfrm>
        </p:spPr>
        <p:txBody>
          <a:bodyPr>
            <a:normAutofit lnSpcReduction="10000"/>
          </a:bodyPr>
          <a:lstStyle/>
          <a:p>
            <a:pPr marL="0" indent="0">
              <a:buNone/>
            </a:pPr>
            <a:r>
              <a:rPr lang="en-US" sz="1600" dirty="0"/>
              <a:t>While fact finding we obtained the organizational charts pertaining to the teams involved and identified the SME’s, test users and development team. We interviewed the key members to get the necessary details surrounding current processes, systems involved, system and support limitations, and future wants or needs. The gathered and reviewed the documentation of all interviews and systems. We also sent follow-up surveys to EDI and development  team managers for additional information on wants vs. needs. Then we conducted a shadow session with the end users to obtain complete understanding of their abilities and potential benefits. WE also documented current process to include turn around time to complete an enrollment and exception processing. The estimated total cost to complete the data gathering and analyzation is set to be less than 20% of budget for this project. The benefits of updating this process and creating the work queue will reduce billing and processing by 70% and increase workers overall moral and production.  </a:t>
            </a:r>
          </a:p>
        </p:txBody>
      </p:sp>
    </p:spTree>
    <p:extLst>
      <p:ext uri="{BB962C8B-B14F-4D97-AF65-F5344CB8AC3E}">
        <p14:creationId xmlns:p14="http://schemas.microsoft.com/office/powerpoint/2010/main" val="2903393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244169" y="100187"/>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PARETO CHART</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2120235" y="5151150"/>
            <a:ext cx="7951529" cy="1606663"/>
          </a:xfrm>
          <a:solidFill>
            <a:schemeClr val="tx1"/>
          </a:solidFill>
        </p:spPr>
        <p:txBody>
          <a:bodyPr>
            <a:normAutofit fontScale="92500" lnSpcReduction="10000"/>
          </a:bodyPr>
          <a:lstStyle/>
          <a:p>
            <a:pPr marL="0" indent="0">
              <a:buNone/>
            </a:pPr>
            <a:r>
              <a:rPr lang="en-US" sz="1500" b="1" dirty="0">
                <a:solidFill>
                  <a:schemeClr val="bg1"/>
                </a:solidFill>
              </a:rPr>
              <a:t>KEY CONCEPTS FROM THIS ANALYSIS:</a:t>
            </a:r>
          </a:p>
          <a:p>
            <a:pPr marL="0" indent="0">
              <a:buNone/>
            </a:pPr>
            <a:r>
              <a:rPr lang="en-US" sz="1000" dirty="0">
                <a:solidFill>
                  <a:schemeClr val="bg1"/>
                </a:solidFill>
              </a:rPr>
              <a:t>-</a:t>
            </a:r>
            <a:r>
              <a:rPr lang="en-US" sz="1200" dirty="0">
                <a:solidFill>
                  <a:schemeClr val="bg1"/>
                </a:solidFill>
              </a:rPr>
              <a:t>Pareto charts provide an examination of the frequency of defects and their cumulative impact. </a:t>
            </a:r>
          </a:p>
          <a:p>
            <a:pPr marL="0" indent="0">
              <a:buNone/>
            </a:pPr>
            <a:r>
              <a:rPr lang="en-US" sz="1200" dirty="0">
                <a:solidFill>
                  <a:schemeClr val="bg1"/>
                </a:solidFill>
              </a:rPr>
              <a:t>-Allowed us to prioritize specific defects which provided greater insight while planning and developing the project</a:t>
            </a:r>
          </a:p>
          <a:p>
            <a:pPr marL="0" indent="0">
              <a:buNone/>
            </a:pPr>
            <a:r>
              <a:rPr lang="en-US" sz="1200" dirty="0">
                <a:solidFill>
                  <a:schemeClr val="bg1"/>
                </a:solidFill>
              </a:rPr>
              <a:t>-Uses the 80/20 rule in  that 80 % of the outcome is derived from 20% of the input placing higher value on crucial factors</a:t>
            </a:r>
          </a:p>
          <a:p>
            <a:pPr marL="0" indent="0">
              <a:buNone/>
            </a:pPr>
            <a:r>
              <a:rPr lang="en-US" sz="1200" dirty="0">
                <a:solidFill>
                  <a:schemeClr val="bg1"/>
                </a:solidFill>
              </a:rPr>
              <a:t>-We wanted to explore more tools that help analyze  and fix defects</a:t>
            </a:r>
          </a:p>
        </p:txBody>
      </p:sp>
      <p:pic>
        <p:nvPicPr>
          <p:cNvPr id="15" name="Content Placeholder 14">
            <a:extLst>
              <a:ext uri="{FF2B5EF4-FFF2-40B4-BE49-F238E27FC236}">
                <a16:creationId xmlns:a16="http://schemas.microsoft.com/office/drawing/2014/main" id="{3AF48A36-594E-4594-932A-DC027AB9CBE9}"/>
              </a:ext>
            </a:extLst>
          </p:cNvPr>
          <p:cNvPicPr>
            <a:picLocks noGrp="1" noChangeAspect="1"/>
          </p:cNvPicPr>
          <p:nvPr>
            <p:ph sz="half" idx="1"/>
          </p:nvPr>
        </p:nvPicPr>
        <p:blipFill>
          <a:blip r:embed="rId2"/>
          <a:stretch>
            <a:fillRect/>
          </a:stretch>
        </p:blipFill>
        <p:spPr>
          <a:xfrm>
            <a:off x="2120236" y="1119541"/>
            <a:ext cx="7955750" cy="3874490"/>
          </a:xfrm>
          <a:prstGeom prst="rect">
            <a:avLst/>
          </a:prstGeom>
        </p:spPr>
      </p:pic>
    </p:spTree>
    <p:extLst>
      <p:ext uri="{BB962C8B-B14F-4D97-AF65-F5344CB8AC3E}">
        <p14:creationId xmlns:p14="http://schemas.microsoft.com/office/powerpoint/2010/main" val="1930022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260345" y="93039"/>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EVALUATE FEASIBILITY</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1223652" y="4850567"/>
            <a:ext cx="9478107" cy="1914394"/>
          </a:xfrm>
          <a:solidFill>
            <a:schemeClr val="tx1"/>
          </a:solidFill>
        </p:spPr>
        <p:txBody>
          <a:bodyPr>
            <a:normAutofit fontScale="55000" lnSpcReduction="20000"/>
          </a:bodyPr>
          <a:lstStyle/>
          <a:p>
            <a:pPr marL="0" indent="0">
              <a:buNone/>
            </a:pPr>
            <a:r>
              <a:rPr lang="en-US" sz="2500" b="1" dirty="0">
                <a:solidFill>
                  <a:schemeClr val="bg1"/>
                </a:solidFill>
              </a:rPr>
              <a:t>KEY CONCEPTS FROM THIS ANALYSIS:</a:t>
            </a:r>
          </a:p>
          <a:p>
            <a:pPr marL="0" indent="0">
              <a:buNone/>
            </a:pPr>
            <a:r>
              <a:rPr lang="en-US" sz="2200" dirty="0">
                <a:solidFill>
                  <a:schemeClr val="bg1"/>
                </a:solidFill>
              </a:rPr>
              <a:t>-Feasibility analysis was extremely useful in allowing the team to objectively evaluate the risks associated with the build</a:t>
            </a:r>
          </a:p>
          <a:p>
            <a:pPr marL="0" indent="0">
              <a:buNone/>
            </a:pPr>
            <a:r>
              <a:rPr lang="en-US" sz="2200" dirty="0">
                <a:solidFill>
                  <a:schemeClr val="bg1"/>
                </a:solidFill>
              </a:rPr>
              <a:t>-Constraints and resources were two of the biggest take-aways from this technique in that they had the most impact overall, thus we were able to better anticipate some of the issues moving forward. </a:t>
            </a:r>
          </a:p>
          <a:p>
            <a:pPr marL="0" indent="0">
              <a:buNone/>
            </a:pPr>
            <a:r>
              <a:rPr lang="en-US" sz="2200" dirty="0">
                <a:solidFill>
                  <a:schemeClr val="bg1"/>
                </a:solidFill>
              </a:rPr>
              <a:t>-It allowed us to determine that even with some of the possible issues, financially it was almost irresponsible to not have this system in place</a:t>
            </a:r>
          </a:p>
          <a:p>
            <a:pPr marL="0" indent="0">
              <a:buNone/>
            </a:pPr>
            <a:r>
              <a:rPr lang="en-US" sz="2200" dirty="0">
                <a:solidFill>
                  <a:schemeClr val="bg1"/>
                </a:solidFill>
              </a:rPr>
              <a:t>-There are other types of feasibility analysis that we wanted to explore further like operational and market</a:t>
            </a:r>
          </a:p>
          <a:p>
            <a:pPr marL="0" indent="0">
              <a:buNone/>
            </a:pPr>
            <a:endParaRPr lang="en-US" sz="1000" dirty="0">
              <a:solidFill>
                <a:schemeClr val="bg1"/>
              </a:solidFill>
            </a:endParaRPr>
          </a:p>
        </p:txBody>
      </p:sp>
      <p:pic>
        <p:nvPicPr>
          <p:cNvPr id="12" name="Content Placeholder 5">
            <a:extLst>
              <a:ext uri="{FF2B5EF4-FFF2-40B4-BE49-F238E27FC236}">
                <a16:creationId xmlns:a16="http://schemas.microsoft.com/office/drawing/2014/main" id="{A1D03D1A-D748-4B15-A956-0A4DA5080F5A}"/>
              </a:ext>
            </a:extLst>
          </p:cNvPr>
          <p:cNvPicPr>
            <a:picLocks noGrp="1" noChangeAspect="1"/>
          </p:cNvPicPr>
          <p:nvPr>
            <p:ph sz="half" idx="1"/>
          </p:nvPr>
        </p:nvPicPr>
        <p:blipFill>
          <a:blip r:embed="rId2"/>
          <a:stretch>
            <a:fillRect/>
          </a:stretch>
        </p:blipFill>
        <p:spPr>
          <a:xfrm>
            <a:off x="1260345" y="958362"/>
            <a:ext cx="9404723" cy="3759014"/>
          </a:xfrm>
        </p:spPr>
      </p:pic>
    </p:spTree>
    <p:extLst>
      <p:ext uri="{BB962C8B-B14F-4D97-AF65-F5344CB8AC3E}">
        <p14:creationId xmlns:p14="http://schemas.microsoft.com/office/powerpoint/2010/main" val="1726551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288130" y="217837"/>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SPRINT PLAN</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1635370" y="4758968"/>
            <a:ext cx="8516614" cy="1696556"/>
          </a:xfrm>
          <a:solidFill>
            <a:schemeClr val="tx1"/>
          </a:solidFill>
        </p:spPr>
        <p:txBody>
          <a:bodyPr>
            <a:normAutofit lnSpcReduction="10000"/>
          </a:bodyPr>
          <a:lstStyle/>
          <a:p>
            <a:pPr marL="0" indent="0">
              <a:buNone/>
            </a:pPr>
            <a:r>
              <a:rPr lang="en-US" sz="1400" b="1" dirty="0">
                <a:solidFill>
                  <a:schemeClr val="bg1"/>
                </a:solidFill>
              </a:rPr>
              <a:t>KEY CONCEPTS FROM THIS ANALYSIS:</a:t>
            </a:r>
          </a:p>
          <a:p>
            <a:pPr marL="0" indent="0">
              <a:buNone/>
            </a:pPr>
            <a:r>
              <a:rPr lang="en-US" sz="1200" dirty="0">
                <a:solidFill>
                  <a:schemeClr val="bg1"/>
                </a:solidFill>
              </a:rPr>
              <a:t>-Sprint plans assess factors within the project. Some of these factors include who, what , how, inputs, and outputs. </a:t>
            </a:r>
          </a:p>
          <a:p>
            <a:pPr marL="0" indent="0">
              <a:buNone/>
            </a:pPr>
            <a:r>
              <a:rPr lang="en-US" sz="1200" dirty="0">
                <a:solidFill>
                  <a:schemeClr val="bg1"/>
                </a:solidFill>
              </a:rPr>
              <a:t>-We were able to define certain processes regarding how the system will function. Again, it provided an opportunity to examine the workflow of our system in greater detail allowing a more specific plan</a:t>
            </a:r>
          </a:p>
          <a:p>
            <a:pPr marL="0" indent="0">
              <a:buNone/>
            </a:pPr>
            <a:r>
              <a:rPr lang="en-US" sz="1200" dirty="0">
                <a:solidFill>
                  <a:schemeClr val="bg1"/>
                </a:solidFill>
              </a:rPr>
              <a:t>-As a team we worked well together. Backlog development was one area that needs to be refined as it is a crucial element of sprint analysis</a:t>
            </a:r>
          </a:p>
        </p:txBody>
      </p:sp>
      <p:pic>
        <p:nvPicPr>
          <p:cNvPr id="7" name="Content Placeholder 6">
            <a:extLst>
              <a:ext uri="{FF2B5EF4-FFF2-40B4-BE49-F238E27FC236}">
                <a16:creationId xmlns:a16="http://schemas.microsoft.com/office/drawing/2014/main" id="{8E4CDEC7-C99D-42B0-9E44-335131761161}"/>
              </a:ext>
            </a:extLst>
          </p:cNvPr>
          <p:cNvPicPr>
            <a:picLocks noGrp="1" noChangeAspect="1"/>
          </p:cNvPicPr>
          <p:nvPr>
            <p:ph sz="half" idx="1"/>
          </p:nvPr>
        </p:nvPicPr>
        <p:blipFill>
          <a:blip r:embed="rId2"/>
          <a:stretch>
            <a:fillRect/>
          </a:stretch>
        </p:blipFill>
        <p:spPr>
          <a:xfrm>
            <a:off x="1635370" y="1106085"/>
            <a:ext cx="8516614" cy="3609739"/>
          </a:xfrm>
        </p:spPr>
      </p:pic>
    </p:spTree>
    <p:extLst>
      <p:ext uri="{BB962C8B-B14F-4D97-AF65-F5344CB8AC3E}">
        <p14:creationId xmlns:p14="http://schemas.microsoft.com/office/powerpoint/2010/main" val="42390629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244168" y="103538"/>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PROJECT PLAN</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1468315" y="4926621"/>
            <a:ext cx="8642838" cy="1652581"/>
          </a:xfrm>
          <a:solidFill>
            <a:schemeClr val="tx1"/>
          </a:solidFill>
        </p:spPr>
        <p:txBody>
          <a:bodyPr>
            <a:normAutofit/>
          </a:bodyPr>
          <a:lstStyle/>
          <a:p>
            <a:pPr marL="0" indent="0">
              <a:buNone/>
            </a:pPr>
            <a:r>
              <a:rPr lang="en-US" sz="1400" b="1" dirty="0">
                <a:solidFill>
                  <a:schemeClr val="bg1"/>
                </a:solidFill>
              </a:rPr>
              <a:t>KEY CONCEPTS FROM THIS ANALYSIS:</a:t>
            </a:r>
          </a:p>
          <a:p>
            <a:pPr marL="0" indent="0">
              <a:buNone/>
            </a:pPr>
            <a:r>
              <a:rPr lang="en-US" sz="1200" dirty="0">
                <a:solidFill>
                  <a:schemeClr val="bg1"/>
                </a:solidFill>
              </a:rPr>
              <a:t>-Gantt Charts is a visual representation of the project’s schedule. It allows developers to see relationships between tasks and timeline</a:t>
            </a:r>
          </a:p>
          <a:p>
            <a:pPr marL="0" indent="0">
              <a:buNone/>
            </a:pPr>
            <a:r>
              <a:rPr lang="en-US" sz="1200" dirty="0">
                <a:solidFill>
                  <a:schemeClr val="bg1"/>
                </a:solidFill>
              </a:rPr>
              <a:t>-We were able to outline the current  process from the time a patient makes an appointment to EDI confirmation</a:t>
            </a:r>
          </a:p>
          <a:p>
            <a:pPr marL="0" indent="0">
              <a:buNone/>
            </a:pPr>
            <a:r>
              <a:rPr lang="en-US" sz="1200" dirty="0">
                <a:solidFill>
                  <a:schemeClr val="bg1"/>
                </a:solidFill>
              </a:rPr>
              <a:t>-There is ample software on the market to build Gantt Charts. Without having done any research yet, we wondered which versions offer better results and if there are industry standards when building the charts</a:t>
            </a:r>
          </a:p>
        </p:txBody>
      </p:sp>
      <p:pic>
        <p:nvPicPr>
          <p:cNvPr id="10" name="Content Placeholder 4">
            <a:extLst>
              <a:ext uri="{FF2B5EF4-FFF2-40B4-BE49-F238E27FC236}">
                <a16:creationId xmlns:a16="http://schemas.microsoft.com/office/drawing/2014/main" id="{41D1B406-3527-4845-A7E0-0F35C821A73D}"/>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1468314" y="1105088"/>
            <a:ext cx="8642838" cy="365838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0A5F6F2-BDEF-4F51-80B8-6AE871E0B8C6}"/>
              </a:ext>
            </a:extLst>
          </p:cNvPr>
          <p:cNvSpPr txBox="1"/>
          <p:nvPr/>
        </p:nvSpPr>
        <p:spPr>
          <a:xfrm>
            <a:off x="7930661" y="1402511"/>
            <a:ext cx="518746" cy="3160697"/>
          </a:xfrm>
          <a:prstGeom prst="rect">
            <a:avLst/>
          </a:prstGeom>
          <a:solidFill>
            <a:schemeClr val="bg1"/>
          </a:solidFill>
        </p:spPr>
        <p:txBody>
          <a:bodyPr vert="wordArtVert" wrap="square" rtlCol="0">
            <a:noAutofit/>
          </a:bodyPr>
          <a:lstStyle/>
          <a:p>
            <a:r>
              <a:rPr lang="en-US" sz="1200" b="1" dirty="0"/>
              <a:t>Holding Week</a:t>
            </a:r>
          </a:p>
        </p:txBody>
      </p:sp>
    </p:spTree>
    <p:extLst>
      <p:ext uri="{BB962C8B-B14F-4D97-AF65-F5344CB8AC3E}">
        <p14:creationId xmlns:p14="http://schemas.microsoft.com/office/powerpoint/2010/main" val="805798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270546" y="105251"/>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REQUIREMENTS MODEL</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596411" y="4977847"/>
            <a:ext cx="10999177" cy="1941955"/>
          </a:xfrm>
          <a:solidFill>
            <a:schemeClr val="tx1"/>
          </a:solidFill>
        </p:spPr>
        <p:txBody>
          <a:bodyPr>
            <a:normAutofit fontScale="62500" lnSpcReduction="20000"/>
          </a:bodyPr>
          <a:lstStyle/>
          <a:p>
            <a:pPr marL="0" indent="0">
              <a:buNone/>
            </a:pPr>
            <a:r>
              <a:rPr lang="en-US" sz="2000" b="1" dirty="0">
                <a:solidFill>
                  <a:schemeClr val="bg1"/>
                </a:solidFill>
              </a:rPr>
              <a:t>KEY CONCEPTS FROM THIS ANALYSIS:</a:t>
            </a:r>
          </a:p>
          <a:p>
            <a:pPr marL="0" indent="0">
              <a:buNone/>
            </a:pPr>
            <a:r>
              <a:rPr lang="en-US" sz="1700" dirty="0">
                <a:solidFill>
                  <a:schemeClr val="bg1"/>
                </a:solidFill>
              </a:rPr>
              <a:t>-Modeling allows for developers to evaluate constraints and requirements. Requirements are broken into different elements of the system and how it functions.</a:t>
            </a:r>
          </a:p>
          <a:p>
            <a:pPr marL="0" indent="0">
              <a:buNone/>
            </a:pPr>
            <a:r>
              <a:rPr lang="en-US" sz="1700" dirty="0">
                <a:solidFill>
                  <a:schemeClr val="bg1"/>
                </a:solidFill>
              </a:rPr>
              <a:t>-Our team was able to gain knowledge into the specific details of how our EDI enrollment system will gather, process, and manage system data.</a:t>
            </a:r>
          </a:p>
          <a:p>
            <a:pPr marL="0" indent="0">
              <a:buNone/>
            </a:pPr>
            <a:r>
              <a:rPr lang="en-US" sz="1700" dirty="0">
                <a:solidFill>
                  <a:schemeClr val="bg1"/>
                </a:solidFill>
              </a:rPr>
              <a:t>-We examined how departments and external entities communicate and interact with both the current and proposed systems. By defining the requirements, we were able to progress into better overall design.</a:t>
            </a:r>
          </a:p>
          <a:p>
            <a:pPr marL="0" indent="0">
              <a:buNone/>
            </a:pPr>
            <a:r>
              <a:rPr lang="en-US" sz="1700" dirty="0">
                <a:solidFill>
                  <a:schemeClr val="bg1"/>
                </a:solidFill>
              </a:rPr>
              <a:t>-There are different types of modeling and even within those types are subtypes. There are also behavior patterns within the modeling that show response of the software to external events. It appears we have only scratched the surface of our understanding or requirements modeling</a:t>
            </a:r>
          </a:p>
        </p:txBody>
      </p:sp>
      <p:sp>
        <p:nvSpPr>
          <p:cNvPr id="7" name="Content Placeholder 3">
            <a:extLst>
              <a:ext uri="{FF2B5EF4-FFF2-40B4-BE49-F238E27FC236}">
                <a16:creationId xmlns:a16="http://schemas.microsoft.com/office/drawing/2014/main" id="{A09AD97C-5507-43F6-8314-0A51F2F8AFE3}"/>
              </a:ext>
            </a:extLst>
          </p:cNvPr>
          <p:cNvSpPr>
            <a:spLocks noGrp="1"/>
          </p:cNvSpPr>
          <p:nvPr>
            <p:ph sz="half" idx="1"/>
          </p:nvPr>
        </p:nvSpPr>
        <p:spPr>
          <a:xfrm>
            <a:off x="2558561" y="765717"/>
            <a:ext cx="8321007" cy="3939570"/>
          </a:xfrm>
        </p:spPr>
        <p:txBody>
          <a:bodyPr>
            <a:normAutofit fontScale="62500" lnSpcReduction="20000"/>
          </a:bodyPr>
          <a:lstStyle/>
          <a:p>
            <a:pPr marL="0" indent="0">
              <a:spcBef>
                <a:spcPts val="0"/>
              </a:spcBef>
              <a:buNone/>
            </a:pPr>
            <a:r>
              <a:rPr lang="en-US" sz="1900" b="1" dirty="0"/>
              <a:t>Input Requirements:</a:t>
            </a:r>
          </a:p>
          <a:p>
            <a:pPr marL="0" indent="0">
              <a:spcBef>
                <a:spcPts val="0"/>
              </a:spcBef>
              <a:buNone/>
            </a:pPr>
            <a:endParaRPr lang="en-US" sz="1900" b="1" dirty="0"/>
          </a:p>
          <a:p>
            <a:pPr>
              <a:spcBef>
                <a:spcPts val="0"/>
              </a:spcBef>
              <a:buFont typeface="Wingdings" panose="05000000000000000000" pitchFamily="2" charset="2"/>
              <a:buChar char="ü"/>
            </a:pPr>
            <a:r>
              <a:rPr lang="en-US" b="1" dirty="0"/>
              <a:t>	</a:t>
            </a:r>
            <a:r>
              <a:rPr lang="en-US" sz="1700" b="1" dirty="0"/>
              <a:t>All current accounts will be added to the system</a:t>
            </a:r>
          </a:p>
          <a:p>
            <a:pPr>
              <a:spcBef>
                <a:spcPts val="0"/>
              </a:spcBef>
              <a:buFont typeface="Wingdings" panose="05000000000000000000" pitchFamily="2" charset="2"/>
              <a:buChar char="ü"/>
            </a:pPr>
            <a:r>
              <a:rPr lang="en-US" sz="1700" b="1" dirty="0"/>
              <a:t>  New accounts will be identified and added to the system</a:t>
            </a:r>
          </a:p>
          <a:p>
            <a:pPr>
              <a:spcBef>
                <a:spcPts val="0"/>
              </a:spcBef>
              <a:buFont typeface="Wingdings" panose="05000000000000000000" pitchFamily="2" charset="2"/>
              <a:buChar char="ü"/>
            </a:pPr>
            <a:r>
              <a:rPr lang="en-US" sz="1700" b="1" dirty="0"/>
              <a:t>  Each facility will have all accounts satisfied</a:t>
            </a:r>
          </a:p>
          <a:p>
            <a:pPr>
              <a:spcBef>
                <a:spcPts val="0"/>
              </a:spcBef>
              <a:buFont typeface="Wingdings" panose="05000000000000000000" pitchFamily="2" charset="2"/>
              <a:buChar char="ü"/>
            </a:pPr>
            <a:r>
              <a:rPr lang="en-US" sz="1700" b="1" dirty="0"/>
              <a:t>  Account SME’s  have ability to update, modify, and create accounts</a:t>
            </a:r>
          </a:p>
          <a:p>
            <a:pPr>
              <a:spcBef>
                <a:spcPts val="0"/>
              </a:spcBef>
              <a:buFont typeface="Wingdings" panose="05000000000000000000" pitchFamily="2" charset="2"/>
              <a:buChar char="ü"/>
            </a:pPr>
            <a:endParaRPr lang="en-US" sz="1400" b="1" dirty="0"/>
          </a:p>
          <a:p>
            <a:pPr marL="0" indent="0">
              <a:spcBef>
                <a:spcPts val="0"/>
              </a:spcBef>
              <a:buNone/>
            </a:pPr>
            <a:r>
              <a:rPr lang="en-US" sz="1900" b="1" dirty="0"/>
              <a:t>Output Requirements:</a:t>
            </a:r>
          </a:p>
          <a:p>
            <a:pPr marL="0" indent="0">
              <a:spcBef>
                <a:spcPts val="0"/>
              </a:spcBef>
              <a:buNone/>
            </a:pPr>
            <a:endParaRPr lang="en-US" sz="1900" b="1" dirty="0"/>
          </a:p>
          <a:p>
            <a:pPr>
              <a:spcBef>
                <a:spcPts val="0"/>
              </a:spcBef>
              <a:buFont typeface="Wingdings" panose="05000000000000000000" pitchFamily="2" charset="2"/>
              <a:buChar char="ü"/>
            </a:pPr>
            <a:r>
              <a:rPr lang="en-US" sz="1700" b="1" dirty="0"/>
              <a:t> All new accounts will immediately be flagged for the next step</a:t>
            </a:r>
          </a:p>
          <a:p>
            <a:pPr>
              <a:spcBef>
                <a:spcPts val="0"/>
              </a:spcBef>
              <a:buFont typeface="Wingdings" panose="05000000000000000000" pitchFamily="2" charset="2"/>
              <a:buChar char="ü"/>
            </a:pPr>
            <a:r>
              <a:rPr lang="en-US" sz="1700" b="1" dirty="0"/>
              <a:t> Processing time for accounts billable will be reduced by 70% upon implementation and 90% within first month</a:t>
            </a:r>
          </a:p>
          <a:p>
            <a:pPr>
              <a:spcBef>
                <a:spcPts val="0"/>
              </a:spcBef>
              <a:buFont typeface="Wingdings" panose="05000000000000000000" pitchFamily="2" charset="2"/>
              <a:buChar char="ü"/>
            </a:pPr>
            <a:r>
              <a:rPr lang="en-US" sz="1700" b="1" dirty="0"/>
              <a:t> All account information will be up to date</a:t>
            </a:r>
          </a:p>
          <a:p>
            <a:pPr>
              <a:spcBef>
                <a:spcPts val="0"/>
              </a:spcBef>
              <a:buFont typeface="Wingdings" panose="05000000000000000000" pitchFamily="2" charset="2"/>
              <a:buChar char="ü"/>
            </a:pPr>
            <a:r>
              <a:rPr lang="en-US" sz="1700" b="1" dirty="0"/>
              <a:t> There must be a way to track and report any outstanding accounts</a:t>
            </a:r>
          </a:p>
          <a:p>
            <a:pPr>
              <a:spcBef>
                <a:spcPts val="0"/>
              </a:spcBef>
              <a:buFont typeface="Wingdings" panose="05000000000000000000" pitchFamily="2" charset="2"/>
              <a:buChar char="ü"/>
            </a:pPr>
            <a:endParaRPr lang="en-US" sz="1400" b="1" dirty="0"/>
          </a:p>
          <a:p>
            <a:pPr marL="0" indent="0">
              <a:spcBef>
                <a:spcPts val="0"/>
              </a:spcBef>
              <a:buNone/>
            </a:pPr>
            <a:r>
              <a:rPr lang="en-US" sz="1900" b="1" dirty="0"/>
              <a:t>Process Requirements:</a:t>
            </a:r>
          </a:p>
          <a:p>
            <a:pPr marL="0" indent="0">
              <a:spcBef>
                <a:spcPts val="0"/>
              </a:spcBef>
              <a:buNone/>
            </a:pPr>
            <a:endParaRPr lang="en-US" sz="1900" b="1" dirty="0"/>
          </a:p>
          <a:p>
            <a:pPr>
              <a:spcBef>
                <a:spcPts val="0"/>
              </a:spcBef>
              <a:buFont typeface="Wingdings" panose="05000000000000000000" pitchFamily="2" charset="2"/>
              <a:buChar char="ü"/>
            </a:pPr>
            <a:r>
              <a:rPr lang="en-US" sz="1400" dirty="0"/>
              <a:t>  </a:t>
            </a:r>
            <a:r>
              <a:rPr lang="en-US" sz="1700" b="1" dirty="0"/>
              <a:t>The billing department must be able to interface with accounts</a:t>
            </a:r>
          </a:p>
          <a:p>
            <a:pPr>
              <a:spcBef>
                <a:spcPts val="0"/>
              </a:spcBef>
              <a:buFont typeface="Wingdings" panose="05000000000000000000" pitchFamily="2" charset="2"/>
              <a:buChar char="ü"/>
            </a:pPr>
            <a:r>
              <a:rPr lang="en-US" sz="1700" b="1" dirty="0"/>
              <a:t>  The system will handle multiple users in different locations simultaneously</a:t>
            </a:r>
          </a:p>
          <a:p>
            <a:pPr>
              <a:spcBef>
                <a:spcPts val="0"/>
              </a:spcBef>
              <a:buFont typeface="Wingdings" panose="05000000000000000000" pitchFamily="2" charset="2"/>
              <a:buChar char="ü"/>
            </a:pPr>
            <a:r>
              <a:rPr lang="en-US" sz="1700" b="1" dirty="0"/>
              <a:t>  New accounts will be created and tracked immediately</a:t>
            </a:r>
          </a:p>
          <a:p>
            <a:pPr>
              <a:spcBef>
                <a:spcPts val="0"/>
              </a:spcBef>
              <a:buFont typeface="Wingdings" panose="05000000000000000000" pitchFamily="2" charset="2"/>
              <a:buChar char="ü"/>
            </a:pPr>
            <a:r>
              <a:rPr lang="en-US" sz="1700" b="1" dirty="0"/>
              <a:t>  This EDI and the entire and the entire project is scalable</a:t>
            </a:r>
          </a:p>
          <a:p>
            <a:pPr>
              <a:spcBef>
                <a:spcPts val="0"/>
              </a:spcBef>
              <a:buFont typeface="Wingdings" panose="05000000000000000000" pitchFamily="2" charset="2"/>
              <a:buChar char="ü"/>
            </a:pPr>
            <a:r>
              <a:rPr lang="en-US" sz="1700" b="1" dirty="0"/>
              <a:t>  The system will extract billable information at the patient registration</a:t>
            </a:r>
          </a:p>
          <a:p>
            <a:pPr>
              <a:spcBef>
                <a:spcPts val="0"/>
              </a:spcBef>
              <a:buFont typeface="Wingdings" panose="05000000000000000000" pitchFamily="2" charset="2"/>
              <a:buChar char="ü"/>
            </a:pPr>
            <a:endParaRPr lang="en-US" sz="1400" b="1" dirty="0"/>
          </a:p>
          <a:p>
            <a:pPr marL="0" indent="0">
              <a:spcBef>
                <a:spcPts val="0"/>
              </a:spcBef>
              <a:buNone/>
            </a:pPr>
            <a:r>
              <a:rPr lang="en-US" sz="1900" b="1" dirty="0"/>
              <a:t>Control Requirements:</a:t>
            </a:r>
          </a:p>
          <a:p>
            <a:pPr marL="0" indent="0">
              <a:spcBef>
                <a:spcPts val="0"/>
              </a:spcBef>
              <a:buNone/>
            </a:pPr>
            <a:endParaRPr lang="en-US" sz="1900" b="1" dirty="0"/>
          </a:p>
          <a:p>
            <a:pPr>
              <a:spcBef>
                <a:spcPts val="0"/>
              </a:spcBef>
              <a:buFont typeface="Wingdings" panose="05000000000000000000" pitchFamily="2" charset="2"/>
              <a:buChar char="ü"/>
            </a:pPr>
            <a:r>
              <a:rPr lang="en-US" b="1" dirty="0"/>
              <a:t>  Appropriate security measures implemented to mitigate risk of  breach</a:t>
            </a:r>
          </a:p>
          <a:p>
            <a:pPr>
              <a:spcBef>
                <a:spcPts val="0"/>
              </a:spcBef>
              <a:buFont typeface="Wingdings" panose="05000000000000000000" pitchFamily="2" charset="2"/>
              <a:buChar char="ü"/>
            </a:pPr>
            <a:r>
              <a:rPr lang="en-US" b="1" dirty="0"/>
              <a:t>  There must be a log of user activity and access</a:t>
            </a:r>
          </a:p>
          <a:p>
            <a:pPr>
              <a:spcBef>
                <a:spcPts val="0"/>
              </a:spcBef>
              <a:buFont typeface="Wingdings" panose="05000000000000000000" pitchFamily="2" charset="2"/>
              <a:buChar char="ü"/>
            </a:pPr>
            <a:r>
              <a:rPr lang="en-US" b="1" dirty="0"/>
              <a:t>  All financial information will be secured and monitored by system manager</a:t>
            </a:r>
          </a:p>
          <a:p>
            <a:pPr>
              <a:spcBef>
                <a:spcPts val="0"/>
              </a:spcBef>
              <a:buFont typeface="Wingdings" panose="05000000000000000000" pitchFamily="2" charset="2"/>
              <a:buChar char="ü"/>
            </a:pPr>
            <a:r>
              <a:rPr lang="en-US" b="1" dirty="0"/>
              <a:t>  The system must be able to recognize different users and their access level</a:t>
            </a:r>
          </a:p>
          <a:p>
            <a:pPr marL="0" indent="0">
              <a:spcBef>
                <a:spcPts val="0"/>
              </a:spcBef>
              <a:buNone/>
            </a:pPr>
            <a:endParaRPr lang="en-US" sz="1400" b="1" dirty="0"/>
          </a:p>
          <a:p>
            <a:pPr>
              <a:buFont typeface="Wingdings" panose="05000000000000000000" pitchFamily="2" charset="2"/>
              <a:buChar char="ü"/>
            </a:pPr>
            <a:endParaRPr lang="en-US" sz="1400" dirty="0"/>
          </a:p>
        </p:txBody>
      </p:sp>
    </p:spTree>
    <p:extLst>
      <p:ext uri="{BB962C8B-B14F-4D97-AF65-F5344CB8AC3E}">
        <p14:creationId xmlns:p14="http://schemas.microsoft.com/office/powerpoint/2010/main" val="8677981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393638" y="402476"/>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DATA FLOW DIAGRAM</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4618886" y="4570679"/>
            <a:ext cx="7505706" cy="1963973"/>
          </a:xfrm>
          <a:solidFill>
            <a:schemeClr val="tx1"/>
          </a:solidFill>
        </p:spPr>
        <p:txBody>
          <a:bodyPr>
            <a:normAutofit lnSpcReduction="10000"/>
          </a:bodyPr>
          <a:lstStyle/>
          <a:p>
            <a:pPr marL="0" indent="0">
              <a:buNone/>
            </a:pPr>
            <a:r>
              <a:rPr lang="en-US" sz="1400" b="1" dirty="0">
                <a:solidFill>
                  <a:schemeClr val="bg1"/>
                </a:solidFill>
              </a:rPr>
              <a:t>KEY CONCEPTS FROM THIS ANALYSIS:</a:t>
            </a:r>
          </a:p>
          <a:p>
            <a:pPr marL="0" indent="0">
              <a:buNone/>
            </a:pPr>
            <a:r>
              <a:rPr lang="en-US" sz="1200" dirty="0">
                <a:solidFill>
                  <a:schemeClr val="bg1"/>
                </a:solidFill>
              </a:rPr>
              <a:t>-DFD’s are graphical representations of the data flow in an information system. There are both logical (data through the system and its functionality) and physical (implementation of data flow)</a:t>
            </a:r>
          </a:p>
          <a:p>
            <a:pPr marL="0" indent="0">
              <a:buNone/>
            </a:pPr>
            <a:r>
              <a:rPr lang="en-US" sz="1200" dirty="0">
                <a:solidFill>
                  <a:schemeClr val="bg1"/>
                </a:solidFill>
              </a:rPr>
              <a:t>-Our DFD provided a very specific path that data will follow through the EDI Enrollment system emphasizing the importance of the EDI work queue. It also illustrated the communication between the EDI system and the specialists</a:t>
            </a:r>
          </a:p>
          <a:p>
            <a:pPr marL="0" indent="0">
              <a:buNone/>
            </a:pPr>
            <a:r>
              <a:rPr lang="en-US" sz="1200" dirty="0">
                <a:solidFill>
                  <a:schemeClr val="bg1"/>
                </a:solidFill>
              </a:rPr>
              <a:t>-There are so many tools in  developing DFDs, but the understanding of the symbols and characters will take time to develop before we can add this as a powerful tool in our careers</a:t>
            </a:r>
          </a:p>
        </p:txBody>
      </p:sp>
      <p:pic>
        <p:nvPicPr>
          <p:cNvPr id="20" name="Content Placeholder 5">
            <a:extLst>
              <a:ext uri="{FF2B5EF4-FFF2-40B4-BE49-F238E27FC236}">
                <a16:creationId xmlns:a16="http://schemas.microsoft.com/office/drawing/2014/main" id="{2F24FE1B-08E2-47FE-9EA3-AAD9FE2DBBF7}"/>
              </a:ext>
            </a:extLst>
          </p:cNvPr>
          <p:cNvPicPr>
            <a:picLocks noGrp="1" noChangeAspect="1"/>
          </p:cNvPicPr>
          <p:nvPr>
            <p:ph sz="half" idx="1"/>
          </p:nvPr>
        </p:nvPicPr>
        <p:blipFill>
          <a:blip r:embed="rId2"/>
          <a:stretch>
            <a:fillRect/>
          </a:stretch>
        </p:blipFill>
        <p:spPr>
          <a:xfrm>
            <a:off x="457200" y="1128019"/>
            <a:ext cx="4161686" cy="5423110"/>
          </a:xfrm>
        </p:spPr>
      </p:pic>
      <p:sp>
        <p:nvSpPr>
          <p:cNvPr id="3" name="Rectangle: Rounded Corners 2">
            <a:extLst>
              <a:ext uri="{FF2B5EF4-FFF2-40B4-BE49-F238E27FC236}">
                <a16:creationId xmlns:a16="http://schemas.microsoft.com/office/drawing/2014/main" id="{0A71E4D5-F1DD-4158-BFEF-21DFA5395845}"/>
              </a:ext>
            </a:extLst>
          </p:cNvPr>
          <p:cNvSpPr/>
          <p:nvPr/>
        </p:nvSpPr>
        <p:spPr>
          <a:xfrm>
            <a:off x="528206" y="3048000"/>
            <a:ext cx="3964664" cy="3255818"/>
          </a:xfrm>
          <a:prstGeom prst="roundRect">
            <a:avLst>
              <a:gd name="adj" fmla="val 9298"/>
            </a:avLst>
          </a:prstGeom>
          <a:solidFill>
            <a:srgbClr val="00B0F0">
              <a:alpha val="37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59054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4"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6"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8"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9"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0"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C6A81905-F480-46A4-BC10-215D24EA1A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006F2C-CAD7-42A3-87AC-5ECBA4196118}"/>
              </a:ext>
            </a:extLst>
          </p:cNvPr>
          <p:cNvSpPr>
            <a:spLocks noGrp="1"/>
          </p:cNvSpPr>
          <p:nvPr>
            <p:ph type="title"/>
          </p:nvPr>
        </p:nvSpPr>
        <p:spPr>
          <a:xfrm>
            <a:off x="4872012" y="1447800"/>
            <a:ext cx="5222325" cy="3329581"/>
          </a:xfrm>
        </p:spPr>
        <p:txBody>
          <a:bodyPr vert="horz" lIns="91440" tIns="45720" rIns="91440" bIns="45720" rtlCol="0" anchor="b">
            <a:normAutofit/>
          </a:bodyPr>
          <a:lstStyle/>
          <a:p>
            <a:pPr>
              <a:lnSpc>
                <a:spcPct val="90000"/>
              </a:lnSpc>
            </a:pPr>
            <a:r>
              <a:rPr lang="en-US" sz="7200" b="0" i="0" u="sng" kern="1200">
                <a:solidFill>
                  <a:srgbClr val="EBEBEB"/>
                </a:solidFill>
                <a:effectLst>
                  <a:outerShdw blurRad="38100" dist="38100" dir="2700000" algn="tl">
                    <a:srgbClr val="000000">
                      <a:alpha val="43137"/>
                    </a:srgbClr>
                  </a:outerShdw>
                </a:effectLst>
                <a:latin typeface="+mj-lt"/>
                <a:ea typeface="+mj-ea"/>
                <a:cs typeface="+mj-cs"/>
              </a:rPr>
              <a:t>UML/</a:t>
            </a:r>
            <a:br>
              <a:rPr lang="en-US" sz="7200" b="0" i="0" u="sng" kern="1200">
                <a:solidFill>
                  <a:srgbClr val="EBEBEB"/>
                </a:solidFill>
                <a:effectLst>
                  <a:outerShdw blurRad="38100" dist="38100" dir="2700000" algn="tl">
                    <a:srgbClr val="000000">
                      <a:alpha val="43137"/>
                    </a:srgbClr>
                  </a:outerShdw>
                </a:effectLst>
                <a:latin typeface="+mj-lt"/>
                <a:ea typeface="+mj-ea"/>
                <a:cs typeface="+mj-cs"/>
              </a:rPr>
            </a:br>
            <a:r>
              <a:rPr lang="en-US" sz="7200" b="0" i="0" u="sng" kern="1200">
                <a:solidFill>
                  <a:srgbClr val="EBEBEB"/>
                </a:solidFill>
                <a:effectLst>
                  <a:outerShdw blurRad="38100" dist="38100" dir="2700000" algn="tl">
                    <a:srgbClr val="000000">
                      <a:alpha val="43137"/>
                    </a:srgbClr>
                  </a:outerShdw>
                </a:effectLst>
                <a:latin typeface="+mj-lt"/>
                <a:ea typeface="+mj-ea"/>
                <a:cs typeface="+mj-cs"/>
              </a:rPr>
              <a:t>OBJECT MODELS</a:t>
            </a:r>
          </a:p>
        </p:txBody>
      </p:sp>
      <p:sp>
        <p:nvSpPr>
          <p:cNvPr id="23" name="Freeform 8">
            <a:extLst>
              <a:ext uri="{FF2B5EF4-FFF2-40B4-BE49-F238E27FC236}">
                <a16:creationId xmlns:a16="http://schemas.microsoft.com/office/drawing/2014/main" id="{36FD4D9D-3784-41E8-8405-A42B72F5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09811DF6-66E4-43D5-B564-3151796531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81964" cy="6858000"/>
          </a:xfrm>
          <a:custGeom>
            <a:avLst/>
            <a:gdLst>
              <a:gd name="connsiteX0" fmla="*/ 3137249 w 4481964"/>
              <a:gd name="connsiteY0" fmla="*/ 0 h 6858000"/>
              <a:gd name="connsiteX1" fmla="*/ 4480787 w 4481964"/>
              <a:gd name="connsiteY1" fmla="*/ 0 h 6858000"/>
              <a:gd name="connsiteX2" fmla="*/ 4455742 w 4481964"/>
              <a:gd name="connsiteY2" fmla="*/ 155676 h 6858000"/>
              <a:gd name="connsiteX3" fmla="*/ 4431873 w 4481964"/>
              <a:gd name="connsiteY3" fmla="*/ 310667 h 6858000"/>
              <a:gd name="connsiteX4" fmla="*/ 4408509 w 4481964"/>
              <a:gd name="connsiteY4" fmla="*/ 466344 h 6858000"/>
              <a:gd name="connsiteX5" fmla="*/ 4388506 w 4481964"/>
              <a:gd name="connsiteY5" fmla="*/ 622706 h 6858000"/>
              <a:gd name="connsiteX6" fmla="*/ 4368335 w 4481964"/>
              <a:gd name="connsiteY6" fmla="*/ 778383 h 6858000"/>
              <a:gd name="connsiteX7" fmla="*/ 4349509 w 4481964"/>
              <a:gd name="connsiteY7" fmla="*/ 934745 h 6858000"/>
              <a:gd name="connsiteX8" fmla="*/ 4333373 w 4481964"/>
              <a:gd name="connsiteY8" fmla="*/ 1089050 h 6858000"/>
              <a:gd name="connsiteX9" fmla="*/ 4318077 w 4481964"/>
              <a:gd name="connsiteY9" fmla="*/ 1245413 h 6858000"/>
              <a:gd name="connsiteX10" fmla="*/ 4304125 w 4481964"/>
              <a:gd name="connsiteY10" fmla="*/ 1401089 h 6858000"/>
              <a:gd name="connsiteX11" fmla="*/ 4292023 w 4481964"/>
              <a:gd name="connsiteY11" fmla="*/ 1554023 h 6858000"/>
              <a:gd name="connsiteX12" fmla="*/ 4279920 w 4481964"/>
              <a:gd name="connsiteY12" fmla="*/ 1709013 h 6858000"/>
              <a:gd name="connsiteX13" fmla="*/ 4269835 w 4481964"/>
              <a:gd name="connsiteY13" fmla="*/ 1861947 h 6858000"/>
              <a:gd name="connsiteX14" fmla="*/ 4261935 w 4481964"/>
              <a:gd name="connsiteY14" fmla="*/ 2014880 h 6858000"/>
              <a:gd name="connsiteX15" fmla="*/ 4253698 w 4481964"/>
              <a:gd name="connsiteY15" fmla="*/ 2167128 h 6858000"/>
              <a:gd name="connsiteX16" fmla="*/ 4246807 w 4481964"/>
              <a:gd name="connsiteY16" fmla="*/ 2318004 h 6858000"/>
              <a:gd name="connsiteX17" fmla="*/ 4241932 w 4481964"/>
              <a:gd name="connsiteY17" fmla="*/ 2467508 h 6858000"/>
              <a:gd name="connsiteX18" fmla="*/ 4237730 w 4481964"/>
              <a:gd name="connsiteY18" fmla="*/ 2617013 h 6858000"/>
              <a:gd name="connsiteX19" fmla="*/ 4233696 w 4481964"/>
              <a:gd name="connsiteY19" fmla="*/ 2765145 h 6858000"/>
              <a:gd name="connsiteX20" fmla="*/ 4231847 w 4481964"/>
              <a:gd name="connsiteY20" fmla="*/ 2911221 h 6858000"/>
              <a:gd name="connsiteX21" fmla="*/ 4229830 w 4481964"/>
              <a:gd name="connsiteY21" fmla="*/ 3057296 h 6858000"/>
              <a:gd name="connsiteX22" fmla="*/ 4228821 w 4481964"/>
              <a:gd name="connsiteY22" fmla="*/ 3201314 h 6858000"/>
              <a:gd name="connsiteX23" fmla="*/ 4229830 w 4481964"/>
              <a:gd name="connsiteY23" fmla="*/ 3343960 h 6858000"/>
              <a:gd name="connsiteX24" fmla="*/ 4229830 w 4481964"/>
              <a:gd name="connsiteY24" fmla="*/ 3485235 h 6858000"/>
              <a:gd name="connsiteX25" fmla="*/ 4231847 w 4481964"/>
              <a:gd name="connsiteY25" fmla="*/ 3625138 h 6858000"/>
              <a:gd name="connsiteX26" fmla="*/ 4234872 w 4481964"/>
              <a:gd name="connsiteY26" fmla="*/ 3762298 h 6858000"/>
              <a:gd name="connsiteX27" fmla="*/ 4237730 w 4481964"/>
              <a:gd name="connsiteY27" fmla="*/ 3898087 h 6858000"/>
              <a:gd name="connsiteX28" fmla="*/ 4240924 w 4481964"/>
              <a:gd name="connsiteY28" fmla="*/ 4031132 h 6858000"/>
              <a:gd name="connsiteX29" fmla="*/ 4245798 w 4481964"/>
              <a:gd name="connsiteY29" fmla="*/ 4163491 h 6858000"/>
              <a:gd name="connsiteX30" fmla="*/ 4251009 w 4481964"/>
              <a:gd name="connsiteY30" fmla="*/ 4293793 h 6858000"/>
              <a:gd name="connsiteX31" fmla="*/ 4255715 w 4481964"/>
              <a:gd name="connsiteY31" fmla="*/ 4421352 h 6858000"/>
              <a:gd name="connsiteX32" fmla="*/ 4268995 w 4481964"/>
              <a:gd name="connsiteY32" fmla="*/ 4670298 h 6858000"/>
              <a:gd name="connsiteX33" fmla="*/ 4283114 w 4481964"/>
              <a:gd name="connsiteY33" fmla="*/ 4908956 h 6858000"/>
              <a:gd name="connsiteX34" fmla="*/ 4297906 w 4481964"/>
              <a:gd name="connsiteY34" fmla="*/ 5138013 h 6858000"/>
              <a:gd name="connsiteX35" fmla="*/ 4314211 w 4481964"/>
              <a:gd name="connsiteY35" fmla="*/ 5354726 h 6858000"/>
              <a:gd name="connsiteX36" fmla="*/ 4331188 w 4481964"/>
              <a:gd name="connsiteY36" fmla="*/ 5561838 h 6858000"/>
              <a:gd name="connsiteX37" fmla="*/ 4349509 w 4481964"/>
              <a:gd name="connsiteY37" fmla="*/ 5753862 h 6858000"/>
              <a:gd name="connsiteX38" fmla="*/ 4367495 w 4481964"/>
              <a:gd name="connsiteY38" fmla="*/ 5934227 h 6858000"/>
              <a:gd name="connsiteX39" fmla="*/ 4385480 w 4481964"/>
              <a:gd name="connsiteY39" fmla="*/ 6100191 h 6858000"/>
              <a:gd name="connsiteX40" fmla="*/ 4402457 w 4481964"/>
              <a:gd name="connsiteY40" fmla="*/ 6252438 h 6858000"/>
              <a:gd name="connsiteX41" fmla="*/ 4418594 w 4481964"/>
              <a:gd name="connsiteY41" fmla="*/ 6387541 h 6858000"/>
              <a:gd name="connsiteX42" fmla="*/ 4433890 w 4481964"/>
              <a:gd name="connsiteY42" fmla="*/ 6509613 h 6858000"/>
              <a:gd name="connsiteX43" fmla="*/ 4446665 w 4481964"/>
              <a:gd name="connsiteY43" fmla="*/ 6612483 h 6858000"/>
              <a:gd name="connsiteX44" fmla="*/ 4458767 w 4481964"/>
              <a:gd name="connsiteY44" fmla="*/ 6698894 h 6858000"/>
              <a:gd name="connsiteX45" fmla="*/ 4476081 w 4481964"/>
              <a:gd name="connsiteY45" fmla="*/ 6817538 h 6858000"/>
              <a:gd name="connsiteX46" fmla="*/ 4481964 w 4481964"/>
              <a:gd name="connsiteY46" fmla="*/ 6858000 h 6858000"/>
              <a:gd name="connsiteX47" fmla="*/ 3577807 w 4481964"/>
              <a:gd name="connsiteY47" fmla="*/ 6858000 h 6858000"/>
              <a:gd name="connsiteX48" fmla="*/ 3577807 w 4481964"/>
              <a:gd name="connsiteY48" fmla="*/ 6858000 h 6858000"/>
              <a:gd name="connsiteX49" fmla="*/ 0 w 4481964"/>
              <a:gd name="connsiteY49" fmla="*/ 6858000 h 6858000"/>
              <a:gd name="connsiteX50" fmla="*/ 0 w 4481964"/>
              <a:gd name="connsiteY50" fmla="*/ 0 h 6858000"/>
              <a:gd name="connsiteX51" fmla="*/ 3137249 w 448196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481964" h="6858000">
                <a:moveTo>
                  <a:pt x="3137249" y="0"/>
                </a:move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85235"/>
                </a:lnTo>
                <a:lnTo>
                  <a:pt x="4231847" y="3625138"/>
                </a:lnTo>
                <a:lnTo>
                  <a:pt x="4234872" y="3762298"/>
                </a:lnTo>
                <a:lnTo>
                  <a:pt x="4237730" y="3898087"/>
                </a:lnTo>
                <a:lnTo>
                  <a:pt x="4240924" y="4031132"/>
                </a:lnTo>
                <a:lnTo>
                  <a:pt x="4245798" y="4163491"/>
                </a:lnTo>
                <a:lnTo>
                  <a:pt x="4251009" y="4293793"/>
                </a:lnTo>
                <a:lnTo>
                  <a:pt x="4255715" y="4421352"/>
                </a:lnTo>
                <a:lnTo>
                  <a:pt x="4268995" y="4670298"/>
                </a:lnTo>
                <a:lnTo>
                  <a:pt x="4283114" y="4908956"/>
                </a:lnTo>
                <a:lnTo>
                  <a:pt x="4297906" y="5138013"/>
                </a:lnTo>
                <a:lnTo>
                  <a:pt x="4314211" y="5354726"/>
                </a:lnTo>
                <a:lnTo>
                  <a:pt x="4331188" y="5561838"/>
                </a:lnTo>
                <a:lnTo>
                  <a:pt x="4349509" y="5753862"/>
                </a:lnTo>
                <a:lnTo>
                  <a:pt x="4367495" y="5934227"/>
                </a:lnTo>
                <a:lnTo>
                  <a:pt x="4385480" y="6100191"/>
                </a:lnTo>
                <a:lnTo>
                  <a:pt x="4402457" y="6252438"/>
                </a:lnTo>
                <a:lnTo>
                  <a:pt x="4418594" y="6387541"/>
                </a:lnTo>
                <a:lnTo>
                  <a:pt x="4433890" y="6509613"/>
                </a:lnTo>
                <a:lnTo>
                  <a:pt x="4446665" y="6612483"/>
                </a:lnTo>
                <a:lnTo>
                  <a:pt x="4458767" y="6698894"/>
                </a:lnTo>
                <a:lnTo>
                  <a:pt x="4476081" y="6817538"/>
                </a:lnTo>
                <a:lnTo>
                  <a:pt x="4481964" y="6858000"/>
                </a:lnTo>
                <a:lnTo>
                  <a:pt x="3577807" y="6858000"/>
                </a:lnTo>
                <a:lnTo>
                  <a:pt x="3577807" y="6858000"/>
                </a:lnTo>
                <a:lnTo>
                  <a:pt x="0" y="6858000"/>
                </a:lnTo>
                <a:lnTo>
                  <a:pt x="0" y="0"/>
                </a:lnTo>
                <a:lnTo>
                  <a:pt x="313724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60817A52-B891-4228-A61E-0C0A57632D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1" name="Graphic 5" descr="Network Diagram">
            <a:extLst>
              <a:ext uri="{FF2B5EF4-FFF2-40B4-BE49-F238E27FC236}">
                <a16:creationId xmlns:a16="http://schemas.microsoft.com/office/drawing/2014/main" id="{4DD83188-D07B-47D1-BAA9-F3402F6D4F9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47240" y="2074882"/>
            <a:ext cx="2936836" cy="2936836"/>
          </a:xfrm>
          <a:prstGeom prst="rect">
            <a:avLst/>
          </a:prstGeom>
          <a:effectLst/>
        </p:spPr>
      </p:pic>
    </p:spTree>
    <p:extLst>
      <p:ext uri="{BB962C8B-B14F-4D97-AF65-F5344CB8AC3E}">
        <p14:creationId xmlns:p14="http://schemas.microsoft.com/office/powerpoint/2010/main" val="1932520137"/>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935031" y="169772"/>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OBJECT MODELS</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1209000" y="4783599"/>
            <a:ext cx="8770268" cy="1852847"/>
          </a:xfrm>
          <a:solidFill>
            <a:schemeClr val="tx1"/>
          </a:solidFill>
        </p:spPr>
        <p:txBody>
          <a:bodyPr>
            <a:normAutofit/>
          </a:bodyPr>
          <a:lstStyle/>
          <a:p>
            <a:pPr marL="0" indent="0">
              <a:buNone/>
            </a:pPr>
            <a:r>
              <a:rPr lang="en-US" sz="1400" b="1" dirty="0">
                <a:solidFill>
                  <a:schemeClr val="bg1"/>
                </a:solidFill>
              </a:rPr>
              <a:t>KEY CONCEPTS FROM THIS ANALYSIS:</a:t>
            </a:r>
          </a:p>
          <a:p>
            <a:pPr marL="0" indent="0">
              <a:buNone/>
            </a:pPr>
            <a:r>
              <a:rPr lang="en-US" sz="1200" dirty="0">
                <a:solidFill>
                  <a:schemeClr val="bg1"/>
                </a:solidFill>
              </a:rPr>
              <a:t>-This is the evaluation of events in an object-oriented environment. It is a crucial step in the OOP (object-oriented programming) lifecycle</a:t>
            </a:r>
          </a:p>
          <a:p>
            <a:pPr marL="0" indent="0">
              <a:buNone/>
            </a:pPr>
            <a:r>
              <a:rPr lang="en-US" sz="1200" dirty="0">
                <a:solidFill>
                  <a:schemeClr val="bg1"/>
                </a:solidFill>
              </a:rPr>
              <a:t>-This specifically examined how opportunity (start event) initiates the process and ends with updates in the EDI queue. It illustrates what and who makes decisions as these events are raised. </a:t>
            </a:r>
          </a:p>
          <a:p>
            <a:pPr marL="0" indent="0">
              <a:buNone/>
            </a:pPr>
            <a:r>
              <a:rPr lang="en-US" sz="1200" dirty="0">
                <a:solidFill>
                  <a:schemeClr val="bg1"/>
                </a:solidFill>
              </a:rPr>
              <a:t>-Overall Object Modeling is a very useful tool in system analysis, and again more practice will lead to better clarity and therefore better modeling analysis. This is too big a concept to assume that this exposure was all encompassing</a:t>
            </a:r>
            <a:r>
              <a:rPr lang="en-US" sz="1000" dirty="0">
                <a:solidFill>
                  <a:schemeClr val="bg1"/>
                </a:solidFill>
              </a:rPr>
              <a:t>.  </a:t>
            </a:r>
          </a:p>
        </p:txBody>
      </p:sp>
      <p:pic>
        <p:nvPicPr>
          <p:cNvPr id="17" name="Content Placeholder 5">
            <a:extLst>
              <a:ext uri="{FF2B5EF4-FFF2-40B4-BE49-F238E27FC236}">
                <a16:creationId xmlns:a16="http://schemas.microsoft.com/office/drawing/2014/main" id="{FB351072-990E-42FC-BC3F-7121C7A0AB31}"/>
              </a:ext>
            </a:extLst>
          </p:cNvPr>
          <p:cNvPicPr>
            <a:picLocks noGrp="1" noChangeAspect="1"/>
          </p:cNvPicPr>
          <p:nvPr>
            <p:ph sz="half" idx="1"/>
          </p:nvPr>
        </p:nvPicPr>
        <p:blipFill>
          <a:blip r:embed="rId2"/>
          <a:stretch>
            <a:fillRect/>
          </a:stretch>
        </p:blipFill>
        <p:spPr>
          <a:xfrm>
            <a:off x="1209000" y="896471"/>
            <a:ext cx="8770268" cy="3754660"/>
          </a:xfrm>
        </p:spPr>
      </p:pic>
    </p:spTree>
    <p:extLst>
      <p:ext uri="{BB962C8B-B14F-4D97-AF65-F5344CB8AC3E}">
        <p14:creationId xmlns:p14="http://schemas.microsoft.com/office/powerpoint/2010/main" val="1575716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288130" y="123911"/>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OBJECT RELATIONAL DIAGRAM</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1178170" y="4965791"/>
            <a:ext cx="9223130" cy="1755313"/>
          </a:xfrm>
          <a:solidFill>
            <a:schemeClr val="tx1"/>
          </a:solidFill>
        </p:spPr>
        <p:txBody>
          <a:bodyPr>
            <a:normAutofit/>
          </a:bodyPr>
          <a:lstStyle/>
          <a:p>
            <a:pPr marL="0" indent="0">
              <a:buNone/>
            </a:pPr>
            <a:r>
              <a:rPr lang="en-US" sz="1400" b="1" dirty="0">
                <a:solidFill>
                  <a:schemeClr val="bg1"/>
                </a:solidFill>
              </a:rPr>
              <a:t>KEY CONCEPTS FROM THIS ANALYSIS:</a:t>
            </a:r>
          </a:p>
          <a:p>
            <a:pPr marL="0" indent="0">
              <a:buNone/>
            </a:pPr>
            <a:r>
              <a:rPr lang="en-US" sz="1200" dirty="0">
                <a:solidFill>
                  <a:schemeClr val="bg1"/>
                </a:solidFill>
              </a:rPr>
              <a:t>-Object Relational Data Models serve as a bridge between Object-Oriented Models and Relational Database Models so that there is better communication between relational databases and OOP(Object-Oriented Programing)</a:t>
            </a:r>
          </a:p>
          <a:p>
            <a:pPr marL="0" indent="0">
              <a:buNone/>
            </a:pPr>
            <a:r>
              <a:rPr lang="en-US" sz="1200" dirty="0">
                <a:solidFill>
                  <a:schemeClr val="bg1"/>
                </a:solidFill>
              </a:rPr>
              <a:t>-We examined the system functionality and how that process works in relation to a complete system. Again, illustrating the communication and transfer of data between all entities. </a:t>
            </a:r>
          </a:p>
          <a:p>
            <a:pPr marL="0" indent="0">
              <a:buNone/>
            </a:pPr>
            <a:r>
              <a:rPr lang="en-US" sz="1200" dirty="0">
                <a:solidFill>
                  <a:schemeClr val="bg1"/>
                </a:solidFill>
              </a:rPr>
              <a:t>-What is the difference between ERD (Entity Relationship Diagrams) and object relational data models?</a:t>
            </a:r>
          </a:p>
        </p:txBody>
      </p:sp>
      <p:pic>
        <p:nvPicPr>
          <p:cNvPr id="14" name="Content Placeholder 5">
            <a:extLst>
              <a:ext uri="{FF2B5EF4-FFF2-40B4-BE49-F238E27FC236}">
                <a16:creationId xmlns:a16="http://schemas.microsoft.com/office/drawing/2014/main" id="{4A317165-360B-4DED-B24F-311FEE87A549}"/>
              </a:ext>
            </a:extLst>
          </p:cNvPr>
          <p:cNvPicPr>
            <a:picLocks noGrp="1" noChangeAspect="1"/>
          </p:cNvPicPr>
          <p:nvPr>
            <p:ph sz="half" idx="1"/>
          </p:nvPr>
        </p:nvPicPr>
        <p:blipFill>
          <a:blip r:embed="rId2"/>
          <a:stretch>
            <a:fillRect/>
          </a:stretch>
        </p:blipFill>
        <p:spPr>
          <a:xfrm>
            <a:off x="1178170" y="896814"/>
            <a:ext cx="9223130" cy="3956539"/>
          </a:xfrm>
        </p:spPr>
      </p:pic>
    </p:spTree>
    <p:extLst>
      <p:ext uri="{BB962C8B-B14F-4D97-AF65-F5344CB8AC3E}">
        <p14:creationId xmlns:p14="http://schemas.microsoft.com/office/powerpoint/2010/main" val="2518274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9A60D-0B22-42A1-A7D1-B303C2B79DD1}"/>
              </a:ext>
            </a:extLst>
          </p:cNvPr>
          <p:cNvSpPr>
            <a:spLocks noGrp="1"/>
          </p:cNvSpPr>
          <p:nvPr>
            <p:ph type="ctrTitle"/>
          </p:nvPr>
        </p:nvSpPr>
        <p:spPr/>
        <p:txBody>
          <a:bodyPr/>
          <a:lstStyle/>
          <a:p>
            <a:r>
              <a:rPr lang="en-US" i="1" dirty="0">
                <a:latin typeface="Agency FB" panose="020B0503020202020204" pitchFamily="34" charset="0"/>
              </a:rPr>
              <a:t>“If you fail to plan, you plan to fail”</a:t>
            </a:r>
            <a:br>
              <a:rPr lang="en-US" dirty="0"/>
            </a:br>
            <a:endParaRPr lang="en-US" dirty="0"/>
          </a:p>
        </p:txBody>
      </p:sp>
      <p:sp>
        <p:nvSpPr>
          <p:cNvPr id="3" name="Subtitle 2">
            <a:extLst>
              <a:ext uri="{FF2B5EF4-FFF2-40B4-BE49-F238E27FC236}">
                <a16:creationId xmlns:a16="http://schemas.microsoft.com/office/drawing/2014/main" id="{067E46B4-BDCE-41CB-93D3-5E3E8A19B856}"/>
              </a:ext>
            </a:extLst>
          </p:cNvPr>
          <p:cNvSpPr>
            <a:spLocks noGrp="1"/>
          </p:cNvSpPr>
          <p:nvPr>
            <p:ph type="subTitle" idx="1"/>
          </p:nvPr>
        </p:nvSpPr>
        <p:spPr/>
        <p:txBody>
          <a:bodyPr/>
          <a:lstStyle/>
          <a:p>
            <a:r>
              <a:rPr lang="en-US" dirty="0">
                <a:latin typeface="Californian FB" panose="0207040306080B030204" pitchFamily="18" charset="0"/>
              </a:rPr>
              <a:t>- Professor </a:t>
            </a:r>
            <a:r>
              <a:rPr lang="en-US" dirty="0" err="1">
                <a:latin typeface="Californian FB" panose="0207040306080B030204" pitchFamily="18" charset="0"/>
              </a:rPr>
              <a:t>Huitsing</a:t>
            </a:r>
            <a:endParaRPr lang="en-US" dirty="0">
              <a:latin typeface="Californian FB" panose="0207040306080B030204" pitchFamily="18" charset="0"/>
            </a:endParaRPr>
          </a:p>
        </p:txBody>
      </p:sp>
    </p:spTree>
    <p:extLst>
      <p:ext uri="{BB962C8B-B14F-4D97-AF65-F5344CB8AC3E}">
        <p14:creationId xmlns:p14="http://schemas.microsoft.com/office/powerpoint/2010/main" val="1742116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226584" y="0"/>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ACTIVITY DIAGRAM</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1019908" y="4758968"/>
            <a:ext cx="9293468" cy="1685794"/>
          </a:xfrm>
          <a:solidFill>
            <a:schemeClr val="tx1"/>
          </a:solidFill>
        </p:spPr>
        <p:txBody>
          <a:bodyPr>
            <a:normAutofit fontScale="92500" lnSpcReduction="10000"/>
          </a:bodyPr>
          <a:lstStyle/>
          <a:p>
            <a:pPr marL="0" indent="0">
              <a:buNone/>
            </a:pPr>
            <a:r>
              <a:rPr lang="en-US" sz="1500" b="1" dirty="0">
                <a:solidFill>
                  <a:schemeClr val="bg1"/>
                </a:solidFill>
              </a:rPr>
              <a:t>KEY CONCEPTS FROM THIS ANALYSIS:</a:t>
            </a:r>
          </a:p>
          <a:p>
            <a:pPr marL="0" indent="0">
              <a:buNone/>
            </a:pPr>
            <a:r>
              <a:rPr lang="en-US" sz="1300" dirty="0">
                <a:solidFill>
                  <a:schemeClr val="bg1"/>
                </a:solidFill>
              </a:rPr>
              <a:t>-Activity diagrams are behavioral diagrams that show how a system behaves. It examines the data flow from a  starting point to a termination including decision paths</a:t>
            </a:r>
          </a:p>
          <a:p>
            <a:pPr marL="0" indent="0">
              <a:buNone/>
            </a:pPr>
            <a:r>
              <a:rPr lang="en-US" sz="1300" dirty="0">
                <a:solidFill>
                  <a:schemeClr val="bg1"/>
                </a:solidFill>
              </a:rPr>
              <a:t>-Majority of our flow is straight forward, but the decision path at when data enters the queue required some consideration. Ultimately, we were able to pick the system apart and produced a clear understanding of the process this will follow</a:t>
            </a:r>
          </a:p>
          <a:p>
            <a:pPr marL="0" indent="0">
              <a:buNone/>
            </a:pPr>
            <a:r>
              <a:rPr lang="en-US" sz="1300" dirty="0">
                <a:solidFill>
                  <a:schemeClr val="bg1"/>
                </a:solidFill>
              </a:rPr>
              <a:t>-We did discuss the comparisons of activity diagrams and use case diagrams. It seems that they overlap or have the potential to overlap quite a bit. Here we would like to pursue more clarity</a:t>
            </a:r>
          </a:p>
        </p:txBody>
      </p:sp>
      <p:pic>
        <p:nvPicPr>
          <p:cNvPr id="11" name="Content Placeholder 5">
            <a:extLst>
              <a:ext uri="{FF2B5EF4-FFF2-40B4-BE49-F238E27FC236}">
                <a16:creationId xmlns:a16="http://schemas.microsoft.com/office/drawing/2014/main" id="{29268F5A-85A3-43D6-88B3-677D28494954}"/>
              </a:ext>
            </a:extLst>
          </p:cNvPr>
          <p:cNvPicPr>
            <a:picLocks noGrp="1" noChangeAspect="1"/>
          </p:cNvPicPr>
          <p:nvPr>
            <p:ph sz="half" idx="1"/>
          </p:nvPr>
        </p:nvPicPr>
        <p:blipFill>
          <a:blip r:embed="rId2"/>
          <a:stretch>
            <a:fillRect/>
          </a:stretch>
        </p:blipFill>
        <p:spPr>
          <a:xfrm>
            <a:off x="1019907" y="816183"/>
            <a:ext cx="9293469" cy="3843740"/>
          </a:xfrm>
        </p:spPr>
      </p:pic>
    </p:spTree>
    <p:extLst>
      <p:ext uri="{BB962C8B-B14F-4D97-AF65-F5344CB8AC3E}">
        <p14:creationId xmlns:p14="http://schemas.microsoft.com/office/powerpoint/2010/main" val="34148421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261753" y="177403"/>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SEQUENCE DIAGRAM</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1261754" y="4758968"/>
            <a:ext cx="9042830" cy="1624247"/>
          </a:xfrm>
          <a:solidFill>
            <a:schemeClr val="tx1"/>
          </a:solidFill>
        </p:spPr>
        <p:txBody>
          <a:bodyPr>
            <a:normAutofit/>
          </a:bodyPr>
          <a:lstStyle/>
          <a:p>
            <a:pPr marL="0" indent="0">
              <a:buNone/>
            </a:pPr>
            <a:r>
              <a:rPr lang="en-US" sz="1400" b="1" dirty="0">
                <a:solidFill>
                  <a:schemeClr val="bg1"/>
                </a:solidFill>
              </a:rPr>
              <a:t>KEY CONCEPTS FROM THIS ANALYSIS:</a:t>
            </a:r>
          </a:p>
          <a:p>
            <a:pPr marL="0" indent="0">
              <a:buNone/>
            </a:pPr>
            <a:r>
              <a:rPr lang="en-US" sz="1200" dirty="0">
                <a:solidFill>
                  <a:schemeClr val="bg1"/>
                </a:solidFill>
              </a:rPr>
              <a:t>-Sequence diagrams show how the system responds in relation to time. It depicts the objects/actors and how their flow in relation to the system process happens chronologically</a:t>
            </a:r>
          </a:p>
          <a:p>
            <a:pPr marL="0" indent="0">
              <a:buNone/>
            </a:pPr>
            <a:r>
              <a:rPr lang="en-US" sz="1200" dirty="0">
                <a:solidFill>
                  <a:schemeClr val="bg1"/>
                </a:solidFill>
              </a:rPr>
              <a:t>-Although some of this was already discussed with the project plan, this allowed us to focus on the data flow and not the steps of development</a:t>
            </a:r>
          </a:p>
          <a:p>
            <a:pPr marL="0" indent="0">
              <a:buNone/>
            </a:pPr>
            <a:r>
              <a:rPr lang="en-US" sz="1200" dirty="0">
                <a:solidFill>
                  <a:schemeClr val="bg1"/>
                </a:solidFill>
              </a:rPr>
              <a:t>-At first glance, these seem simple. How complex do they get and how useful are they in real-world?</a:t>
            </a:r>
          </a:p>
        </p:txBody>
      </p:sp>
      <p:pic>
        <p:nvPicPr>
          <p:cNvPr id="8" name="Content Placeholder 7">
            <a:extLst>
              <a:ext uri="{FF2B5EF4-FFF2-40B4-BE49-F238E27FC236}">
                <a16:creationId xmlns:a16="http://schemas.microsoft.com/office/drawing/2014/main" id="{E098AB66-7E31-43DB-9D1C-F318501ABFBD}"/>
              </a:ext>
            </a:extLst>
          </p:cNvPr>
          <p:cNvPicPr>
            <a:picLocks noGrp="1" noChangeAspect="1"/>
          </p:cNvPicPr>
          <p:nvPr>
            <p:ph sz="half" idx="1"/>
          </p:nvPr>
        </p:nvPicPr>
        <p:blipFill>
          <a:blip r:embed="rId2"/>
          <a:stretch>
            <a:fillRect/>
          </a:stretch>
        </p:blipFill>
        <p:spPr>
          <a:xfrm>
            <a:off x="1261753" y="967154"/>
            <a:ext cx="9042831" cy="3713903"/>
          </a:xfrm>
        </p:spPr>
      </p:pic>
    </p:spTree>
    <p:extLst>
      <p:ext uri="{BB962C8B-B14F-4D97-AF65-F5344CB8AC3E}">
        <p14:creationId xmlns:p14="http://schemas.microsoft.com/office/powerpoint/2010/main" val="5998421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235377" y="58928"/>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CLASS OBJECT DIAGRAM</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1235378" y="5005152"/>
            <a:ext cx="9016452" cy="1793920"/>
          </a:xfrm>
          <a:solidFill>
            <a:schemeClr val="tx1"/>
          </a:solidFill>
        </p:spPr>
        <p:txBody>
          <a:bodyPr>
            <a:normAutofit lnSpcReduction="10000"/>
          </a:bodyPr>
          <a:lstStyle/>
          <a:p>
            <a:pPr marL="0" indent="0">
              <a:buNone/>
            </a:pPr>
            <a:r>
              <a:rPr lang="en-US" sz="1500" b="1" dirty="0">
                <a:solidFill>
                  <a:schemeClr val="bg1"/>
                </a:solidFill>
              </a:rPr>
              <a:t>KEY CONCEPTS FROM THIS ANALYSIS:</a:t>
            </a:r>
          </a:p>
          <a:p>
            <a:pPr marL="0" indent="0">
              <a:buNone/>
            </a:pPr>
            <a:r>
              <a:rPr lang="en-US" sz="1200" dirty="0">
                <a:solidFill>
                  <a:schemeClr val="bg1"/>
                </a:solidFill>
              </a:rPr>
              <a:t>-Object Class Diagrams illustrate a glimpse of the state of a system at a given time. It shows objects and their relationship to other objects </a:t>
            </a:r>
          </a:p>
          <a:p>
            <a:pPr marL="0" indent="0">
              <a:buNone/>
            </a:pPr>
            <a:r>
              <a:rPr lang="en-US" sz="1200" dirty="0">
                <a:solidFill>
                  <a:schemeClr val="bg1"/>
                </a:solidFill>
              </a:rPr>
              <a:t>-Our Superclass was the parent company, Class was the region, and Subclass was then the specific location. We were able to visualize the relationships between the classes and how they impact the subsequent class</a:t>
            </a:r>
          </a:p>
          <a:p>
            <a:pPr marL="0" indent="0">
              <a:buNone/>
            </a:pPr>
            <a:r>
              <a:rPr lang="en-US" sz="1200" dirty="0">
                <a:solidFill>
                  <a:schemeClr val="bg1"/>
                </a:solidFill>
              </a:rPr>
              <a:t>-One of the biggest questions was where Class and Objects differ. They both show objects and their interactions. Again, concepts that seem to overlap</a:t>
            </a:r>
          </a:p>
          <a:p>
            <a:pPr marL="0" indent="0">
              <a:buNone/>
            </a:pPr>
            <a:endParaRPr lang="en-US" sz="1000" dirty="0">
              <a:solidFill>
                <a:schemeClr val="bg1"/>
              </a:solidFill>
            </a:endParaRPr>
          </a:p>
        </p:txBody>
      </p:sp>
      <p:pic>
        <p:nvPicPr>
          <p:cNvPr id="8" name="Content Placeholder 7">
            <a:extLst>
              <a:ext uri="{FF2B5EF4-FFF2-40B4-BE49-F238E27FC236}">
                <a16:creationId xmlns:a16="http://schemas.microsoft.com/office/drawing/2014/main" id="{CCB87110-4183-4533-8930-B0C034BC3E76}"/>
              </a:ext>
            </a:extLst>
          </p:cNvPr>
          <p:cNvPicPr>
            <a:picLocks noGrp="1" noChangeAspect="1"/>
          </p:cNvPicPr>
          <p:nvPr>
            <p:ph sz="half" idx="1"/>
          </p:nvPr>
        </p:nvPicPr>
        <p:blipFill>
          <a:blip r:embed="rId2"/>
          <a:stretch>
            <a:fillRect/>
          </a:stretch>
        </p:blipFill>
        <p:spPr>
          <a:xfrm>
            <a:off x="1235377" y="835268"/>
            <a:ext cx="9016453" cy="3965331"/>
          </a:xfrm>
        </p:spPr>
      </p:pic>
    </p:spTree>
    <p:extLst>
      <p:ext uri="{BB962C8B-B14F-4D97-AF65-F5344CB8AC3E}">
        <p14:creationId xmlns:p14="http://schemas.microsoft.com/office/powerpoint/2010/main" val="421842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9" name="Picture 24">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40" name="Picture 26">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41" name="Oval 28">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2" name="Picture 30">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43" name="Picture 32">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4" name="Rectangle 34">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1006F2C-CAD7-42A3-87AC-5ECBA4196118}"/>
              </a:ext>
            </a:extLst>
          </p:cNvPr>
          <p:cNvSpPr>
            <a:spLocks noGrp="1"/>
          </p:cNvSpPr>
          <p:nvPr>
            <p:ph type="title"/>
          </p:nvPr>
        </p:nvSpPr>
        <p:spPr>
          <a:xfrm>
            <a:off x="5282382" y="1454964"/>
            <a:ext cx="6261917" cy="3308840"/>
          </a:xfrm>
        </p:spPr>
        <p:txBody>
          <a:bodyPr vert="horz" lIns="91440" tIns="45720" rIns="91440" bIns="45720" rtlCol="0" anchor="b">
            <a:normAutofit/>
          </a:bodyPr>
          <a:lstStyle/>
          <a:p>
            <a:pPr>
              <a:lnSpc>
                <a:spcPct val="90000"/>
              </a:lnSpc>
            </a:pPr>
            <a:r>
              <a:rPr lang="en-US" sz="6100" u="sng">
                <a:effectLst>
                  <a:outerShdw blurRad="38100" dist="38100" dir="2700000" algn="tl">
                    <a:srgbClr val="000000">
                      <a:alpha val="43137"/>
                    </a:srgbClr>
                  </a:outerShdw>
                </a:effectLst>
              </a:rPr>
              <a:t>PREPLANNING/</a:t>
            </a:r>
            <a:br>
              <a:rPr lang="en-US" sz="6100" u="sng">
                <a:effectLst>
                  <a:outerShdw blurRad="38100" dist="38100" dir="2700000" algn="tl">
                    <a:srgbClr val="000000">
                      <a:alpha val="43137"/>
                    </a:srgbClr>
                  </a:outerShdw>
                </a:effectLst>
              </a:rPr>
            </a:br>
            <a:r>
              <a:rPr lang="en-US" sz="6100" u="sng">
                <a:effectLst>
                  <a:outerShdw blurRad="38100" dist="38100" dir="2700000" algn="tl">
                    <a:srgbClr val="000000">
                      <a:alpha val="43137"/>
                    </a:srgbClr>
                  </a:outerShdw>
                </a:effectLst>
              </a:rPr>
              <a:t>FEASIBILITY ANALYSIS</a:t>
            </a:r>
          </a:p>
        </p:txBody>
      </p:sp>
      <p:pic>
        <p:nvPicPr>
          <p:cNvPr id="4" name="Picture 3" descr="Graphs and plots layered on a blue digital screen">
            <a:extLst>
              <a:ext uri="{FF2B5EF4-FFF2-40B4-BE49-F238E27FC236}">
                <a16:creationId xmlns:a16="http://schemas.microsoft.com/office/drawing/2014/main" id="{420F7BE5-28FD-476D-9388-B22AEA86507D}"/>
              </a:ext>
            </a:extLst>
          </p:cNvPr>
          <p:cNvPicPr>
            <a:picLocks noChangeAspect="1"/>
          </p:cNvPicPr>
          <p:nvPr/>
        </p:nvPicPr>
        <p:blipFill rotWithShape="1">
          <a:blip r:embed="rId7"/>
          <a:srcRect l="30430" r="18884"/>
          <a:stretch/>
        </p:blipFill>
        <p:spPr>
          <a:xfrm>
            <a:off x="-1" y="10"/>
            <a:ext cx="4634681" cy="6857990"/>
          </a:xfrm>
          <a:prstGeom prst="rect">
            <a:avLst/>
          </a:prstGeom>
        </p:spPr>
      </p:pic>
    </p:spTree>
    <p:extLst>
      <p:ext uri="{BB962C8B-B14F-4D97-AF65-F5344CB8AC3E}">
        <p14:creationId xmlns:p14="http://schemas.microsoft.com/office/powerpoint/2010/main" val="1427752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2A8B2-F062-4C50-9FE8-880A6D83F8FA}"/>
              </a:ext>
            </a:extLst>
          </p:cNvPr>
          <p:cNvSpPr>
            <a:spLocks noGrp="1"/>
          </p:cNvSpPr>
          <p:nvPr>
            <p:ph type="title"/>
          </p:nvPr>
        </p:nvSpPr>
        <p:spPr>
          <a:xfrm>
            <a:off x="142767" y="293021"/>
            <a:ext cx="9988656" cy="1381785"/>
          </a:xfrm>
        </p:spPr>
        <p:txBody>
          <a:bodyPr vert="horz" lIns="91440" tIns="45720" rIns="91440" bIns="45720" rtlCol="0" anchor="t">
            <a:normAutofit fontScale="90000"/>
          </a:bodyPr>
          <a:lstStyle/>
          <a:p>
            <a:pPr algn="ctr"/>
            <a:r>
              <a:rPr lang="en-US" b="1" u="sng" dirty="0">
                <a:solidFill>
                  <a:srgbClr val="FF0000"/>
                </a:solidFill>
                <a:effectLst>
                  <a:outerShdw blurRad="38100" dist="38100" dir="2700000" algn="tl">
                    <a:srgbClr val="000000">
                      <a:alpha val="43137"/>
                    </a:srgbClr>
                  </a:outerShdw>
                </a:effectLst>
              </a:rPr>
              <a:t>MISSION STATEMENT AND GOALS</a:t>
            </a:r>
            <a:br>
              <a:rPr lang="en-US" b="0" i="0" u="sng" kern="1200" dirty="0">
                <a:solidFill>
                  <a:srgbClr val="FF0000"/>
                </a:solidFill>
                <a:latin typeface="+mj-lt"/>
                <a:ea typeface="+mj-ea"/>
                <a:cs typeface="+mj-cs"/>
              </a:rPr>
            </a:br>
            <a:br>
              <a:rPr lang="en-US" b="0" i="0" u="sng" kern="1200" dirty="0">
                <a:solidFill>
                  <a:srgbClr val="FF0000"/>
                </a:solidFill>
                <a:latin typeface="+mj-lt"/>
                <a:ea typeface="+mj-ea"/>
                <a:cs typeface="+mj-cs"/>
              </a:rPr>
            </a:br>
            <a:r>
              <a:rPr lang="en-US" sz="4000" dirty="0"/>
              <a:t>EDI ENROLLMENT QUEUE</a:t>
            </a:r>
            <a:br>
              <a:rPr lang="en-US" dirty="0"/>
            </a:br>
            <a:endParaRPr lang="en-US" b="0" i="0" u="sng" kern="1200" dirty="0">
              <a:solidFill>
                <a:srgbClr val="FF0000"/>
              </a:solidFill>
              <a:latin typeface="+mj-lt"/>
              <a:ea typeface="+mj-ea"/>
              <a:cs typeface="+mj-cs"/>
            </a:endParaRPr>
          </a:p>
        </p:txBody>
      </p:sp>
      <p:sp>
        <p:nvSpPr>
          <p:cNvPr id="3" name="Content Placeholder 2">
            <a:extLst>
              <a:ext uri="{FF2B5EF4-FFF2-40B4-BE49-F238E27FC236}">
                <a16:creationId xmlns:a16="http://schemas.microsoft.com/office/drawing/2014/main" id="{26D90F55-BC4F-43E3-B613-92B150BD87FA}"/>
              </a:ext>
            </a:extLst>
          </p:cNvPr>
          <p:cNvSpPr>
            <a:spLocks noGrp="1"/>
          </p:cNvSpPr>
          <p:nvPr>
            <p:ph sz="half" idx="1"/>
          </p:nvPr>
        </p:nvSpPr>
        <p:spPr>
          <a:xfrm>
            <a:off x="2355574" y="1806034"/>
            <a:ext cx="9332843" cy="4538077"/>
          </a:xfrm>
        </p:spPr>
        <p:txBody>
          <a:bodyPr vert="horz" lIns="91440" tIns="45720" rIns="91440" bIns="45720" rtlCol="0">
            <a:normAutofit/>
          </a:bodyPr>
          <a:lstStyle/>
          <a:p>
            <a:pPr marL="914400" lvl="2" indent="0">
              <a:buNone/>
            </a:pPr>
            <a:endParaRPr lang="en-US" sz="2000" dirty="0"/>
          </a:p>
          <a:p>
            <a:pPr marL="914400" lvl="2" indent="0">
              <a:buNone/>
            </a:pPr>
            <a:endParaRPr lang="en-US" sz="2000" dirty="0"/>
          </a:p>
          <a:p>
            <a:pPr marL="914400" lvl="2" indent="0">
              <a:buNone/>
            </a:pPr>
            <a:r>
              <a:rPr lang="en-US" sz="2000" dirty="0"/>
              <a:t> </a:t>
            </a:r>
            <a:r>
              <a:rPr lang="en-US" sz="2200" dirty="0"/>
              <a:t>MISSION STATEMENT</a:t>
            </a:r>
          </a:p>
          <a:p>
            <a:pPr lvl="2">
              <a:buClr>
                <a:schemeClr val="bg2">
                  <a:lumMod val="60000"/>
                  <a:lumOff val="40000"/>
                </a:schemeClr>
              </a:buClr>
              <a:buFont typeface="Wingdings" panose="05000000000000000000" pitchFamily="2" charset="2"/>
              <a:buChar char="ü"/>
            </a:pPr>
            <a:r>
              <a:rPr lang="en-US" dirty="0"/>
              <a:t>To deliver continued exceptional healthcare while leading the industry into a smarter future</a:t>
            </a:r>
            <a:r>
              <a:rPr lang="en-US" sz="1800" dirty="0"/>
              <a:t>.</a:t>
            </a:r>
          </a:p>
          <a:p>
            <a:pPr marL="914400" lvl="2" indent="0">
              <a:buClr>
                <a:schemeClr val="bg2">
                  <a:lumMod val="60000"/>
                  <a:lumOff val="40000"/>
                </a:schemeClr>
              </a:buClr>
              <a:buNone/>
            </a:pPr>
            <a:r>
              <a:rPr lang="en-US" sz="2000" dirty="0"/>
              <a:t>GOALS</a:t>
            </a:r>
          </a:p>
          <a:p>
            <a:pPr lvl="2">
              <a:buFont typeface="Wingdings" panose="05000000000000000000" pitchFamily="2" charset="2"/>
              <a:buChar char="ü"/>
            </a:pPr>
            <a:r>
              <a:rPr lang="en-US" dirty="0"/>
              <a:t>Reduce time to receive payments</a:t>
            </a:r>
          </a:p>
          <a:p>
            <a:pPr lvl="2">
              <a:buFont typeface="Wingdings" panose="05000000000000000000" pitchFamily="2" charset="2"/>
              <a:buChar char="ü"/>
            </a:pPr>
            <a:r>
              <a:rPr lang="en-US" dirty="0"/>
              <a:t>Reduction in manhours processing payments</a:t>
            </a:r>
          </a:p>
          <a:p>
            <a:pPr lvl="2">
              <a:buFont typeface="Wingdings" panose="05000000000000000000" pitchFamily="2" charset="2"/>
              <a:buChar char="ü"/>
            </a:pPr>
            <a:r>
              <a:rPr lang="en-US" dirty="0"/>
              <a:t>More accurate records</a:t>
            </a:r>
          </a:p>
          <a:p>
            <a:pPr lvl="2">
              <a:buFont typeface="Wingdings" panose="05000000000000000000" pitchFamily="2" charset="2"/>
              <a:buChar char="ü"/>
            </a:pPr>
            <a:r>
              <a:rPr lang="en-US" dirty="0"/>
              <a:t>Increase payment reconciliation time</a:t>
            </a:r>
          </a:p>
          <a:p>
            <a:pPr lvl="2">
              <a:buFont typeface="Wingdings" panose="05000000000000000000" pitchFamily="2" charset="2"/>
              <a:buChar char="ü"/>
            </a:pPr>
            <a:r>
              <a:rPr lang="en-US" dirty="0"/>
              <a:t>Decrease enrollment time</a:t>
            </a:r>
          </a:p>
          <a:p>
            <a:pPr lvl="2">
              <a:buFont typeface="Wingdings" panose="05000000000000000000" pitchFamily="2" charset="2"/>
              <a:buChar char="ü"/>
            </a:pPr>
            <a:r>
              <a:rPr lang="en-US" dirty="0"/>
              <a:t>Automate EDI enrollment identification</a:t>
            </a:r>
          </a:p>
          <a:p>
            <a:pPr marL="914400" lvl="2" indent="0">
              <a:buNone/>
            </a:pPr>
            <a:endParaRPr lang="en-US" dirty="0"/>
          </a:p>
          <a:p>
            <a:pPr marL="914400" lvl="2" indent="0">
              <a:buClr>
                <a:schemeClr val="bg2">
                  <a:lumMod val="60000"/>
                  <a:lumOff val="40000"/>
                </a:schemeClr>
              </a:buClr>
              <a:buNone/>
            </a:pPr>
            <a:endParaRPr lang="en-US" dirty="0"/>
          </a:p>
        </p:txBody>
      </p:sp>
    </p:spTree>
    <p:extLst>
      <p:ext uri="{BB962C8B-B14F-4D97-AF65-F5344CB8AC3E}">
        <p14:creationId xmlns:p14="http://schemas.microsoft.com/office/powerpoint/2010/main" val="41241210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393638" y="402476"/>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SWOT ANALYSIS</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2200454" y="4758968"/>
            <a:ext cx="7951529" cy="1477731"/>
          </a:xfrm>
          <a:solidFill>
            <a:schemeClr val="tx1"/>
          </a:solidFill>
        </p:spPr>
        <p:txBody>
          <a:bodyPr>
            <a:normAutofit fontScale="77500" lnSpcReduction="20000"/>
          </a:bodyPr>
          <a:lstStyle/>
          <a:p>
            <a:pPr marL="0" indent="0">
              <a:buNone/>
            </a:pPr>
            <a:r>
              <a:rPr lang="en-US" sz="1600" b="1" dirty="0">
                <a:solidFill>
                  <a:schemeClr val="bg1"/>
                </a:solidFill>
              </a:rPr>
              <a:t>KEY CONCEPTS FROM THIS ANALYSIS:</a:t>
            </a:r>
          </a:p>
          <a:p>
            <a:pPr marL="0" indent="0">
              <a:buNone/>
            </a:pPr>
            <a:r>
              <a:rPr lang="en-US" sz="1400" dirty="0">
                <a:solidFill>
                  <a:schemeClr val="bg1"/>
                </a:solidFill>
              </a:rPr>
              <a:t>-Allowed us to evaluate where our assets lie.</a:t>
            </a:r>
          </a:p>
          <a:p>
            <a:pPr marL="0" indent="0">
              <a:buNone/>
            </a:pPr>
            <a:r>
              <a:rPr lang="en-US" sz="1400" dirty="0">
                <a:solidFill>
                  <a:schemeClr val="bg1"/>
                </a:solidFill>
              </a:rPr>
              <a:t>-Gave the team a better understanding of the team dynamics</a:t>
            </a:r>
          </a:p>
          <a:p>
            <a:pPr marL="0" indent="0">
              <a:buNone/>
            </a:pPr>
            <a:r>
              <a:rPr lang="en-US" sz="1400" dirty="0">
                <a:solidFill>
                  <a:schemeClr val="bg1"/>
                </a:solidFill>
              </a:rPr>
              <a:t>-Offered a chance for us to work outside of our comfort zone allowing for a lot of growth both as a team and as individuals</a:t>
            </a:r>
          </a:p>
          <a:p>
            <a:pPr marL="0" indent="0">
              <a:buNone/>
            </a:pPr>
            <a:r>
              <a:rPr lang="en-US" sz="1400" dirty="0">
                <a:solidFill>
                  <a:schemeClr val="bg1"/>
                </a:solidFill>
              </a:rPr>
              <a:t>-This was a great experience but brief. We would like more practice using this analysis tool.</a:t>
            </a:r>
          </a:p>
        </p:txBody>
      </p:sp>
      <p:sp>
        <p:nvSpPr>
          <p:cNvPr id="8" name="Content Placeholder 2">
            <a:extLst>
              <a:ext uri="{FF2B5EF4-FFF2-40B4-BE49-F238E27FC236}">
                <a16:creationId xmlns:a16="http://schemas.microsoft.com/office/drawing/2014/main" id="{54983E23-6F8A-43AF-9C89-7470415FAD7D}"/>
              </a:ext>
            </a:extLst>
          </p:cNvPr>
          <p:cNvSpPr>
            <a:spLocks noGrp="1"/>
          </p:cNvSpPr>
          <p:nvPr>
            <p:ph sz="half" idx="1"/>
          </p:nvPr>
        </p:nvSpPr>
        <p:spPr>
          <a:xfrm>
            <a:off x="2200454" y="1193396"/>
            <a:ext cx="4081084" cy="3509714"/>
          </a:xfrm>
        </p:spPr>
        <p:txBody>
          <a:bodyPr>
            <a:normAutofit fontScale="77500" lnSpcReduction="20000"/>
          </a:bodyPr>
          <a:lstStyle/>
          <a:p>
            <a:pPr marL="0" indent="0">
              <a:buNone/>
            </a:pPr>
            <a:r>
              <a:rPr lang="en-US" sz="2800" dirty="0"/>
              <a:t>STRENGTHS</a:t>
            </a:r>
          </a:p>
          <a:p>
            <a:pPr>
              <a:buFont typeface="Wingdings" panose="05000000000000000000" pitchFamily="2" charset="2"/>
              <a:buChar char="ü"/>
            </a:pPr>
            <a:r>
              <a:rPr lang="en-US" dirty="0"/>
              <a:t>Experienced Team</a:t>
            </a:r>
          </a:p>
          <a:p>
            <a:pPr>
              <a:buFont typeface="Wingdings" panose="05000000000000000000" pitchFamily="2" charset="2"/>
              <a:buChar char="ü"/>
            </a:pPr>
            <a:r>
              <a:rPr lang="en-US" dirty="0"/>
              <a:t>Industry knowledge</a:t>
            </a:r>
          </a:p>
          <a:p>
            <a:pPr>
              <a:buFont typeface="Wingdings" panose="05000000000000000000" pitchFamily="2" charset="2"/>
              <a:buChar char="ü"/>
            </a:pPr>
            <a:r>
              <a:rPr lang="en-US" dirty="0"/>
              <a:t>Leadership and communication skills</a:t>
            </a:r>
          </a:p>
          <a:p>
            <a:pPr>
              <a:buFont typeface="Wingdings" panose="05000000000000000000" pitchFamily="2" charset="2"/>
              <a:buChar char="ü"/>
            </a:pPr>
            <a:endParaRPr lang="en-US" dirty="0"/>
          </a:p>
          <a:p>
            <a:pPr marL="0" indent="0">
              <a:buNone/>
            </a:pPr>
            <a:endParaRPr lang="en-US" dirty="0"/>
          </a:p>
          <a:p>
            <a:pPr marL="0" indent="0">
              <a:buNone/>
            </a:pPr>
            <a:r>
              <a:rPr lang="en-US" sz="2800" dirty="0"/>
              <a:t>OPPORTUNITIES</a:t>
            </a:r>
          </a:p>
          <a:p>
            <a:pPr>
              <a:buFont typeface="Wingdings" panose="05000000000000000000" pitchFamily="2" charset="2"/>
              <a:buChar char="ü"/>
            </a:pPr>
            <a:r>
              <a:rPr lang="en-US" dirty="0"/>
              <a:t>Growing market</a:t>
            </a:r>
          </a:p>
          <a:p>
            <a:pPr>
              <a:buFont typeface="Wingdings" panose="05000000000000000000" pitchFamily="2" charset="2"/>
              <a:buChar char="ü"/>
            </a:pPr>
            <a:r>
              <a:rPr lang="en-US" dirty="0"/>
              <a:t>Technology</a:t>
            </a:r>
          </a:p>
          <a:p>
            <a:pPr>
              <a:buFont typeface="Wingdings" panose="05000000000000000000" pitchFamily="2" charset="2"/>
              <a:buChar char="ü"/>
            </a:pPr>
            <a:r>
              <a:rPr lang="en-US" dirty="0"/>
              <a:t>Changes in business model</a:t>
            </a:r>
          </a:p>
        </p:txBody>
      </p:sp>
      <p:sp>
        <p:nvSpPr>
          <p:cNvPr id="9" name="Content Placeholder 3">
            <a:extLst>
              <a:ext uri="{FF2B5EF4-FFF2-40B4-BE49-F238E27FC236}">
                <a16:creationId xmlns:a16="http://schemas.microsoft.com/office/drawing/2014/main" id="{843140C5-A3E4-4EA5-8D0A-EFFF992B9941}"/>
              </a:ext>
            </a:extLst>
          </p:cNvPr>
          <p:cNvSpPr txBox="1">
            <a:spLocks/>
          </p:cNvSpPr>
          <p:nvPr/>
        </p:nvSpPr>
        <p:spPr>
          <a:xfrm>
            <a:off x="6278068" y="1188122"/>
            <a:ext cx="3899017" cy="3509714"/>
          </a:xfrm>
          <a:prstGeom prst="rect">
            <a:avLst/>
          </a:prstGeom>
        </p:spPr>
        <p:txBody>
          <a:bodyPr vert="horz" lIns="91440" tIns="45720" rIns="91440" bIns="45720" rtlCol="0">
            <a:normAutofit fontScale="850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9pPr>
          </a:lstStyle>
          <a:p>
            <a:pPr marL="0" indent="0">
              <a:buFont typeface="Wingdings 3" charset="2"/>
              <a:buNone/>
            </a:pPr>
            <a:r>
              <a:rPr lang="en-US" sz="2800" dirty="0"/>
              <a:t>WEAKNESSES</a:t>
            </a:r>
          </a:p>
          <a:p>
            <a:pPr>
              <a:buFont typeface="Wingdings" panose="05000000000000000000" pitchFamily="2" charset="2"/>
              <a:buChar char="ü"/>
            </a:pPr>
            <a:r>
              <a:rPr lang="en-US" dirty="0"/>
              <a:t>Poor communication</a:t>
            </a:r>
          </a:p>
          <a:p>
            <a:pPr>
              <a:buFont typeface="Wingdings" panose="05000000000000000000" pitchFamily="2" charset="2"/>
              <a:buChar char="ü"/>
            </a:pPr>
            <a:r>
              <a:rPr lang="en-US" dirty="0"/>
              <a:t>Lack of commitment</a:t>
            </a:r>
          </a:p>
          <a:p>
            <a:pPr>
              <a:buFont typeface="Wingdings" panose="05000000000000000000" pitchFamily="2" charset="2"/>
              <a:buChar char="ü"/>
            </a:pPr>
            <a:r>
              <a:rPr lang="en-US" dirty="0"/>
              <a:t>Poor stakeholder involvement</a:t>
            </a:r>
          </a:p>
          <a:p>
            <a:pPr marL="0" indent="0">
              <a:buFont typeface="Wingdings 3" charset="2"/>
              <a:buNone/>
            </a:pPr>
            <a:endParaRPr lang="en-US" dirty="0"/>
          </a:p>
          <a:p>
            <a:pPr marL="0" indent="0">
              <a:buFont typeface="Wingdings 3" charset="2"/>
              <a:buNone/>
            </a:pPr>
            <a:endParaRPr lang="en-US" dirty="0"/>
          </a:p>
          <a:p>
            <a:pPr marL="0" indent="0">
              <a:buFont typeface="Wingdings 3" charset="2"/>
              <a:buNone/>
            </a:pPr>
            <a:r>
              <a:rPr lang="en-US" sz="2800" dirty="0"/>
              <a:t>THREATS</a:t>
            </a:r>
          </a:p>
          <a:p>
            <a:pPr>
              <a:buFont typeface="Wingdings" panose="05000000000000000000" pitchFamily="2" charset="2"/>
              <a:buChar char="ü"/>
            </a:pPr>
            <a:r>
              <a:rPr lang="en-US" dirty="0"/>
              <a:t>Changes in governance</a:t>
            </a:r>
          </a:p>
          <a:p>
            <a:pPr>
              <a:buFont typeface="Wingdings" panose="05000000000000000000" pitchFamily="2" charset="2"/>
              <a:buChar char="ü"/>
            </a:pPr>
            <a:r>
              <a:rPr lang="en-US" dirty="0"/>
              <a:t>Regulation adherence</a:t>
            </a:r>
          </a:p>
          <a:p>
            <a:pPr>
              <a:buFont typeface="Wingdings" panose="05000000000000000000" pitchFamily="2" charset="2"/>
              <a:buChar char="ü"/>
            </a:pPr>
            <a:r>
              <a:rPr lang="en-US" dirty="0"/>
              <a:t>Information security</a:t>
            </a:r>
          </a:p>
          <a:p>
            <a:pPr marL="0" indent="0">
              <a:buFont typeface="Wingdings 3" charset="2"/>
              <a:buNone/>
            </a:pPr>
            <a:endParaRPr lang="en-US" sz="2800" dirty="0"/>
          </a:p>
        </p:txBody>
      </p:sp>
    </p:spTree>
    <p:extLst>
      <p:ext uri="{BB962C8B-B14F-4D97-AF65-F5344CB8AC3E}">
        <p14:creationId xmlns:p14="http://schemas.microsoft.com/office/powerpoint/2010/main" val="2939171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393638" y="402476"/>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UNDERSTAND OPPORTUNITY</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2200454" y="4758968"/>
            <a:ext cx="7866738" cy="1477731"/>
          </a:xfrm>
          <a:solidFill>
            <a:schemeClr val="tx1"/>
          </a:solidFill>
        </p:spPr>
        <p:txBody>
          <a:bodyPr>
            <a:normAutofit fontScale="70000" lnSpcReduction="20000"/>
          </a:bodyPr>
          <a:lstStyle/>
          <a:p>
            <a:pPr marL="0" indent="0">
              <a:buNone/>
            </a:pPr>
            <a:r>
              <a:rPr lang="en-US" sz="2000" b="1" dirty="0">
                <a:solidFill>
                  <a:schemeClr val="bg1"/>
                </a:solidFill>
              </a:rPr>
              <a:t>KEY CONCEPTS FROM THIS ANALYSIS:</a:t>
            </a:r>
          </a:p>
          <a:p>
            <a:pPr marL="0" indent="0">
              <a:buNone/>
            </a:pPr>
            <a:r>
              <a:rPr lang="en-US" sz="1700" dirty="0">
                <a:solidFill>
                  <a:schemeClr val="bg1"/>
                </a:solidFill>
              </a:rPr>
              <a:t>-Details the current system and procedures to better define current opportunities</a:t>
            </a:r>
          </a:p>
          <a:p>
            <a:pPr marL="0" indent="0">
              <a:buNone/>
            </a:pPr>
            <a:r>
              <a:rPr lang="en-US" sz="1700" dirty="0">
                <a:solidFill>
                  <a:schemeClr val="bg1"/>
                </a:solidFill>
              </a:rPr>
              <a:t>-Provides direction and clear goal for project development</a:t>
            </a:r>
          </a:p>
          <a:p>
            <a:pPr marL="0" indent="0">
              <a:buNone/>
            </a:pPr>
            <a:r>
              <a:rPr lang="en-US" sz="1700" dirty="0">
                <a:solidFill>
                  <a:schemeClr val="bg1"/>
                </a:solidFill>
              </a:rPr>
              <a:t>-Defines how development and implementation of the project will impact our specific business model.</a:t>
            </a:r>
          </a:p>
          <a:p>
            <a:pPr marL="0" indent="0">
              <a:buNone/>
            </a:pPr>
            <a:r>
              <a:rPr lang="en-US" sz="1700" dirty="0">
                <a:solidFill>
                  <a:schemeClr val="bg1"/>
                </a:solidFill>
              </a:rPr>
              <a:t>-Through understanding of the opportunity, we can start to see other opportunities for growth</a:t>
            </a:r>
          </a:p>
          <a:p>
            <a:pPr marL="0" indent="0">
              <a:buNone/>
            </a:pPr>
            <a:endParaRPr lang="en-US" sz="1400" dirty="0">
              <a:solidFill>
                <a:schemeClr val="bg1"/>
              </a:solidFill>
            </a:endParaRPr>
          </a:p>
        </p:txBody>
      </p:sp>
      <p:sp>
        <p:nvSpPr>
          <p:cNvPr id="10" name="Content Placeholder 3">
            <a:extLst>
              <a:ext uri="{FF2B5EF4-FFF2-40B4-BE49-F238E27FC236}">
                <a16:creationId xmlns:a16="http://schemas.microsoft.com/office/drawing/2014/main" id="{0D456DF4-B041-49F6-AB9D-C9A20D97AECA}"/>
              </a:ext>
            </a:extLst>
          </p:cNvPr>
          <p:cNvSpPr>
            <a:spLocks noGrp="1"/>
          </p:cNvSpPr>
          <p:nvPr>
            <p:ph sz="half" idx="1"/>
          </p:nvPr>
        </p:nvSpPr>
        <p:spPr>
          <a:xfrm>
            <a:off x="2200453" y="1095049"/>
            <a:ext cx="7951530" cy="3572202"/>
          </a:xfrm>
        </p:spPr>
        <p:txBody>
          <a:bodyPr>
            <a:normAutofit fontScale="70000" lnSpcReduction="20000"/>
          </a:bodyPr>
          <a:lstStyle/>
          <a:p>
            <a:pPr marL="0" indent="0">
              <a:buNone/>
            </a:pPr>
            <a:r>
              <a:rPr lang="en-US" dirty="0"/>
              <a:t>    Our current business profile is an established dialysis company with multiple facilities across the country, who has recently started using Electronic Data Interchange(EDI). EDI includes electronic claims submission(ECS), electronic funds transfer(EFT) and electronic remittance advices(ERA). Each facility receives payment from multiple insurance companies by paper checks and paper explanation of benefits(EOB) or a remittance advice(RA) via postal mail. The company  is enrolled for ECS however each facility needs to be enrolled with each insurance company to receive EFT and ERA. Currently, the enrollment opportunity is not identified until 30-45 days after a patient has been seen when payment is received via paper check and paper remittance. The cash then forwards that EOB to the EDI enrollment team. The EDI enrollment team then enters the info into their tracking sheet and enrolls the facility for either ERA, EFT or  both with that insurance company. The EDI team then looks up to see if there are current pending claims from that facility to the payer and makes note to follow-up to verify if it is paid electronically or by paper. Automating the identification of the enrollment opportunity at the earliest point possible will not only help the cash applications and the EDI enrollment team procedurally but will benefit the Dialysis company ultimately reducing resources and increasing revenue. Implementing the proposed changes will reduce errors, increase productivity, expedite account updates, reduce delayed payments, decrease processing time, decrease number of open claims by end of month.</a:t>
            </a:r>
          </a:p>
          <a:p>
            <a:pPr marL="0" indent="0">
              <a:buNone/>
            </a:pPr>
            <a:r>
              <a:rPr lang="en-US" dirty="0"/>
              <a:t> Impacted most would be the EDI enrollment team and the cash applications team.</a:t>
            </a:r>
          </a:p>
        </p:txBody>
      </p:sp>
    </p:spTree>
    <p:extLst>
      <p:ext uri="{BB962C8B-B14F-4D97-AF65-F5344CB8AC3E}">
        <p14:creationId xmlns:p14="http://schemas.microsoft.com/office/powerpoint/2010/main" val="33993720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393638" y="402476"/>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DEFINE PROJECT SCOPE</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2569732" y="4847363"/>
            <a:ext cx="6899584" cy="1241474"/>
          </a:xfrm>
          <a:solidFill>
            <a:schemeClr val="tx1"/>
          </a:solidFill>
        </p:spPr>
        <p:txBody>
          <a:bodyPr>
            <a:normAutofit lnSpcReduction="10000"/>
          </a:bodyPr>
          <a:lstStyle/>
          <a:p>
            <a:pPr marL="0" indent="0">
              <a:buNone/>
            </a:pPr>
            <a:r>
              <a:rPr lang="en-US" sz="1400" b="1" dirty="0">
                <a:solidFill>
                  <a:schemeClr val="bg1"/>
                </a:solidFill>
              </a:rPr>
              <a:t>KEY CONCEPTS FROM THIS ANALYSIS:</a:t>
            </a:r>
          </a:p>
          <a:p>
            <a:pPr marL="0" indent="0">
              <a:buNone/>
            </a:pPr>
            <a:r>
              <a:rPr lang="en-US" sz="1200" dirty="0">
                <a:solidFill>
                  <a:schemeClr val="bg1"/>
                </a:solidFill>
              </a:rPr>
              <a:t>-Defines the overall project from opportunity to goal</a:t>
            </a:r>
          </a:p>
          <a:p>
            <a:pPr marL="0" indent="0">
              <a:buNone/>
            </a:pPr>
            <a:r>
              <a:rPr lang="en-US" sz="1200" dirty="0">
                <a:solidFill>
                  <a:schemeClr val="bg1"/>
                </a:solidFill>
              </a:rPr>
              <a:t>-Offered an opportunity to examine our project and be specific as to how it will function</a:t>
            </a:r>
          </a:p>
          <a:p>
            <a:pPr marL="0" indent="0">
              <a:buNone/>
            </a:pPr>
            <a:r>
              <a:rPr lang="en-US" sz="1200" dirty="0">
                <a:solidFill>
                  <a:schemeClr val="bg1"/>
                </a:solidFill>
              </a:rPr>
              <a:t>-Requires a comprehensive understanding of the opportunity and current system</a:t>
            </a:r>
          </a:p>
        </p:txBody>
      </p:sp>
      <p:sp>
        <p:nvSpPr>
          <p:cNvPr id="8" name="Content Placeholder 2">
            <a:extLst>
              <a:ext uri="{FF2B5EF4-FFF2-40B4-BE49-F238E27FC236}">
                <a16:creationId xmlns:a16="http://schemas.microsoft.com/office/drawing/2014/main" id="{6787A826-A0A4-4984-9D2D-8054ED5C1E94}"/>
              </a:ext>
            </a:extLst>
          </p:cNvPr>
          <p:cNvSpPr>
            <a:spLocks noGrp="1"/>
          </p:cNvSpPr>
          <p:nvPr>
            <p:ph sz="half" idx="1"/>
          </p:nvPr>
        </p:nvSpPr>
        <p:spPr>
          <a:xfrm>
            <a:off x="3417937" y="1222375"/>
            <a:ext cx="5516562" cy="3425825"/>
          </a:xfrm>
        </p:spPr>
        <p:txBody>
          <a:bodyPr>
            <a:normAutofit lnSpcReduction="10000"/>
          </a:bodyPr>
          <a:lstStyle/>
          <a:p>
            <a:r>
              <a:rPr lang="en-US" b="1" u="sng" dirty="0"/>
              <a:t>SCOPE:</a:t>
            </a:r>
          </a:p>
          <a:p>
            <a:pPr marL="0" indent="0">
              <a:buNone/>
            </a:pPr>
            <a:r>
              <a:rPr lang="en-US" dirty="0"/>
              <a:t>	To build a robust work-queue that will populate with enrollment opportunities that are automatically identified at the time the patient registers for their appointment at the individual facility. This will involve the Analyst team to review current systems and processes. The IT team to create code and build the Robust WQ. The EDI enrollment team to interview for needs and wants. We will also test the product for efficiency and profitability to keep on schedule and budget.</a:t>
            </a:r>
          </a:p>
        </p:txBody>
      </p:sp>
    </p:spTree>
    <p:extLst>
      <p:ext uri="{BB962C8B-B14F-4D97-AF65-F5344CB8AC3E}">
        <p14:creationId xmlns:p14="http://schemas.microsoft.com/office/powerpoint/2010/main" val="190393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270546" y="138388"/>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FISHBONE DIAGRAM</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1521069" y="5241881"/>
            <a:ext cx="8625253" cy="1477731"/>
          </a:xfrm>
          <a:solidFill>
            <a:schemeClr val="tx1"/>
          </a:solidFill>
        </p:spPr>
        <p:txBody>
          <a:bodyPr>
            <a:normAutofit fontScale="85000" lnSpcReduction="20000"/>
          </a:bodyPr>
          <a:lstStyle/>
          <a:p>
            <a:pPr marL="0" indent="0">
              <a:buNone/>
            </a:pPr>
            <a:r>
              <a:rPr lang="en-US" sz="1500" b="1" dirty="0">
                <a:solidFill>
                  <a:schemeClr val="bg1"/>
                </a:solidFill>
              </a:rPr>
              <a:t>KEY CONCEPTS FROM THIS ANALYSIS:</a:t>
            </a:r>
          </a:p>
          <a:p>
            <a:pPr marL="0" indent="0">
              <a:buNone/>
            </a:pPr>
            <a:r>
              <a:rPr lang="en-US" sz="1300" dirty="0">
                <a:solidFill>
                  <a:schemeClr val="bg1"/>
                </a:solidFill>
              </a:rPr>
              <a:t>-This analysis provided a comprehensive look at potential issues which offered a chance to prevent certain issues during development</a:t>
            </a:r>
          </a:p>
          <a:p>
            <a:pPr marL="0" indent="0">
              <a:buNone/>
            </a:pPr>
            <a:r>
              <a:rPr lang="en-US" sz="1300" dirty="0">
                <a:solidFill>
                  <a:schemeClr val="bg1"/>
                </a:solidFill>
              </a:rPr>
              <a:t>-Although the analysis was narrowed to one of the justifications for the project, the technique applied here was able to be used in other facets such as current systems, workflow, and even team responsibilities.</a:t>
            </a:r>
          </a:p>
          <a:p>
            <a:pPr marL="0" indent="0">
              <a:buNone/>
            </a:pPr>
            <a:r>
              <a:rPr lang="en-US" sz="1300" dirty="0">
                <a:solidFill>
                  <a:schemeClr val="bg1"/>
                </a:solidFill>
              </a:rPr>
              <a:t>-Fishbone diagrams allowed  us to look at the cause and effect of many components of the system. More practice will give us better results</a:t>
            </a:r>
          </a:p>
        </p:txBody>
      </p:sp>
      <p:pic>
        <p:nvPicPr>
          <p:cNvPr id="7" name="image1.png">
            <a:extLst>
              <a:ext uri="{FF2B5EF4-FFF2-40B4-BE49-F238E27FC236}">
                <a16:creationId xmlns:a16="http://schemas.microsoft.com/office/drawing/2014/main" id="{EC282BDA-F4B1-478F-8E41-C5A7C508EED5}"/>
              </a:ext>
            </a:extLst>
          </p:cNvPr>
          <p:cNvPicPr>
            <a:picLocks noGrp="1"/>
          </p:cNvPicPr>
          <p:nvPr>
            <p:ph sz="half" idx="1"/>
          </p:nvPr>
        </p:nvPicPr>
        <p:blipFill>
          <a:blip r:embed="rId2"/>
          <a:stretch>
            <a:fillRect/>
          </a:stretch>
        </p:blipFill>
        <p:spPr>
          <a:xfrm>
            <a:off x="1521069" y="975946"/>
            <a:ext cx="8625254" cy="4123592"/>
          </a:xfrm>
          <a:prstGeom prst="rect">
            <a:avLst/>
          </a:prstGeom>
          <a:effectLst/>
        </p:spPr>
      </p:pic>
    </p:spTree>
    <p:extLst>
      <p:ext uri="{BB962C8B-B14F-4D97-AF65-F5344CB8AC3E}">
        <p14:creationId xmlns:p14="http://schemas.microsoft.com/office/powerpoint/2010/main" val="2041921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B1E86-65A9-48C5-9DB3-25DE020B6382}"/>
              </a:ext>
            </a:extLst>
          </p:cNvPr>
          <p:cNvSpPr>
            <a:spLocks noGrp="1"/>
          </p:cNvSpPr>
          <p:nvPr>
            <p:ph type="title"/>
          </p:nvPr>
        </p:nvSpPr>
        <p:spPr>
          <a:xfrm>
            <a:off x="1305715" y="98433"/>
            <a:ext cx="9404723" cy="660465"/>
          </a:xfrm>
        </p:spPr>
        <p:txBody>
          <a:bodyPr/>
          <a:lstStyle/>
          <a:p>
            <a:pPr algn="ctr"/>
            <a:r>
              <a:rPr lang="en-US" b="1" u="sng" dirty="0">
                <a:solidFill>
                  <a:srgbClr val="FF0000"/>
                </a:solidFill>
                <a:effectLst>
                  <a:outerShdw blurRad="38100" dist="38100" dir="2700000" algn="tl">
                    <a:srgbClr val="000000">
                      <a:alpha val="43137"/>
                    </a:srgbClr>
                  </a:outerShdw>
                </a:effectLst>
              </a:rPr>
              <a:t>CONSTRAINTS</a:t>
            </a:r>
          </a:p>
        </p:txBody>
      </p:sp>
      <p:sp>
        <p:nvSpPr>
          <p:cNvPr id="4" name="Content Placeholder 3">
            <a:extLst>
              <a:ext uri="{FF2B5EF4-FFF2-40B4-BE49-F238E27FC236}">
                <a16:creationId xmlns:a16="http://schemas.microsoft.com/office/drawing/2014/main" id="{6A1F94F9-177A-4B47-BE4A-7C4B03D2E541}"/>
              </a:ext>
            </a:extLst>
          </p:cNvPr>
          <p:cNvSpPr>
            <a:spLocks noGrp="1"/>
          </p:cNvSpPr>
          <p:nvPr>
            <p:ph sz="half" idx="2"/>
          </p:nvPr>
        </p:nvSpPr>
        <p:spPr>
          <a:xfrm>
            <a:off x="1521069" y="4873267"/>
            <a:ext cx="8809893" cy="1886300"/>
          </a:xfrm>
          <a:solidFill>
            <a:schemeClr val="tx1"/>
          </a:solidFill>
        </p:spPr>
        <p:txBody>
          <a:bodyPr>
            <a:normAutofit fontScale="92500" lnSpcReduction="10000"/>
          </a:bodyPr>
          <a:lstStyle/>
          <a:p>
            <a:pPr marL="0" indent="0">
              <a:buNone/>
            </a:pPr>
            <a:r>
              <a:rPr lang="en-US" sz="1500" b="1" dirty="0">
                <a:solidFill>
                  <a:schemeClr val="bg1"/>
                </a:solidFill>
              </a:rPr>
              <a:t>KEY CONCEPTS FROM THIS ANALYSIS:</a:t>
            </a:r>
          </a:p>
          <a:p>
            <a:pPr marL="0" indent="0">
              <a:buNone/>
            </a:pPr>
            <a:r>
              <a:rPr lang="en-US" sz="1300" dirty="0">
                <a:solidFill>
                  <a:schemeClr val="bg1"/>
                </a:solidFill>
              </a:rPr>
              <a:t>-Constraints provide a list of must-have functions of the proposed system both current and future </a:t>
            </a:r>
          </a:p>
          <a:p>
            <a:pPr marL="0" indent="0">
              <a:buNone/>
            </a:pPr>
            <a:r>
              <a:rPr lang="en-US" sz="1300" dirty="0">
                <a:solidFill>
                  <a:schemeClr val="bg1"/>
                </a:solidFill>
              </a:rPr>
              <a:t>-In depth fact finding is crucial when trying to gather constraints. All SME’s and key stakeholders need to be interviewed</a:t>
            </a:r>
          </a:p>
          <a:p>
            <a:pPr marL="0" indent="0">
              <a:buNone/>
            </a:pPr>
            <a:r>
              <a:rPr lang="en-US" sz="1300" dirty="0">
                <a:solidFill>
                  <a:schemeClr val="bg1"/>
                </a:solidFill>
              </a:rPr>
              <a:t>-Most of the constraints were internal, mainly centered around user experience. </a:t>
            </a:r>
          </a:p>
          <a:p>
            <a:pPr marL="0" indent="0">
              <a:buNone/>
            </a:pPr>
            <a:r>
              <a:rPr lang="en-US" sz="1300" dirty="0">
                <a:solidFill>
                  <a:schemeClr val="bg1"/>
                </a:solidFill>
              </a:rPr>
              <a:t>-External entities governing healthcare will always be an external constraint when it comes to dealing with sensitive information</a:t>
            </a:r>
          </a:p>
        </p:txBody>
      </p:sp>
      <p:pic>
        <p:nvPicPr>
          <p:cNvPr id="21" name="Picture 2">
            <a:extLst>
              <a:ext uri="{FF2B5EF4-FFF2-40B4-BE49-F238E27FC236}">
                <a16:creationId xmlns:a16="http://schemas.microsoft.com/office/drawing/2014/main" id="{8008795D-BE8D-4072-B5EC-03B7DB4C6C94}"/>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521069" y="1115320"/>
            <a:ext cx="8809893" cy="3591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46728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1936</TotalTime>
  <Words>2464</Words>
  <Application>Microsoft Office PowerPoint</Application>
  <PresentationFormat>Widescreen</PresentationFormat>
  <Paragraphs>163</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Agency FB</vt:lpstr>
      <vt:lpstr>Arial</vt:lpstr>
      <vt:lpstr>Calibri</vt:lpstr>
      <vt:lpstr>Californian FB</vt:lpstr>
      <vt:lpstr>Century Gothic</vt:lpstr>
      <vt:lpstr>Wingdings</vt:lpstr>
      <vt:lpstr>Wingdings 3</vt:lpstr>
      <vt:lpstr>Ion</vt:lpstr>
      <vt:lpstr>CIS 280 System Analysis &amp; Design</vt:lpstr>
      <vt:lpstr>“If you fail to plan, you plan to fail” </vt:lpstr>
      <vt:lpstr>PREPLANNING/ FEASIBILITY ANALYSIS</vt:lpstr>
      <vt:lpstr>MISSION STATEMENT AND GOALS  EDI ENROLLMENT QUEUE </vt:lpstr>
      <vt:lpstr>SWOT ANALYSIS</vt:lpstr>
      <vt:lpstr>UNDERSTAND OPPORTUNITY</vt:lpstr>
      <vt:lpstr>DEFINE PROJECT SCOPE</vt:lpstr>
      <vt:lpstr>FISHBONE DIAGRAM</vt:lpstr>
      <vt:lpstr>CONSTRAINTS</vt:lpstr>
      <vt:lpstr>FACT FINDING</vt:lpstr>
      <vt:lpstr>PARETO CHART</vt:lpstr>
      <vt:lpstr>EVALUATE FEASIBILITY</vt:lpstr>
      <vt:lpstr>SPRINT PLAN</vt:lpstr>
      <vt:lpstr>PROJECT PLAN</vt:lpstr>
      <vt:lpstr>REQUIREMENTS MODEL</vt:lpstr>
      <vt:lpstr>DATA FLOW DIAGRAM</vt:lpstr>
      <vt:lpstr>UML/ OBJECT MODELS</vt:lpstr>
      <vt:lpstr>OBJECT MODELS</vt:lpstr>
      <vt:lpstr>OBJECT RELATIONAL DIAGRAM</vt:lpstr>
      <vt:lpstr>ACTIVITY DIAGRAM</vt:lpstr>
      <vt:lpstr>SEQUENCE DIAGRAM</vt:lpstr>
      <vt:lpstr>CLASS OBJECT 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 280 System Analysis &amp; Design</dc:title>
  <dc:creator>Steve McCollum</dc:creator>
  <cp:lastModifiedBy>Steve McCollum</cp:lastModifiedBy>
  <cp:revision>72</cp:revision>
  <dcterms:created xsi:type="dcterms:W3CDTF">2021-03-19T01:31:49Z</dcterms:created>
  <dcterms:modified xsi:type="dcterms:W3CDTF">2021-03-21T02:02:57Z</dcterms:modified>
</cp:coreProperties>
</file>

<file path=docProps/thumbnail.jpeg>
</file>